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 id="2147483658" r:id="rId3"/>
    <p:sldMasterId id="2147483661" r:id="rId4"/>
  </p:sldMasterIdLst>
  <p:notesMasterIdLst>
    <p:notesMasterId r:id="rId60"/>
  </p:notesMasterIdLst>
  <p:sldIdLst>
    <p:sldId id="410" r:id="rId5"/>
    <p:sldId id="411" r:id="rId6"/>
    <p:sldId id="416" r:id="rId7"/>
    <p:sldId id="417" r:id="rId8"/>
    <p:sldId id="418" r:id="rId9"/>
    <p:sldId id="419" r:id="rId10"/>
    <p:sldId id="427" r:id="rId11"/>
    <p:sldId id="420" r:id="rId12"/>
    <p:sldId id="421" r:id="rId13"/>
    <p:sldId id="422" r:id="rId14"/>
    <p:sldId id="423" r:id="rId15"/>
    <p:sldId id="425" r:id="rId16"/>
    <p:sldId id="426" r:id="rId17"/>
    <p:sldId id="428" r:id="rId18"/>
    <p:sldId id="259" r:id="rId19"/>
    <p:sldId id="613" r:id="rId20"/>
    <p:sldId id="614" r:id="rId21"/>
    <p:sldId id="618" r:id="rId22"/>
    <p:sldId id="619" r:id="rId23"/>
    <p:sldId id="620" r:id="rId24"/>
    <p:sldId id="615" r:id="rId25"/>
    <p:sldId id="538" r:id="rId26"/>
    <p:sldId id="533" r:id="rId27"/>
    <p:sldId id="400" r:id="rId28"/>
    <p:sldId id="266" r:id="rId29"/>
    <p:sldId id="317" r:id="rId30"/>
    <p:sldId id="355" r:id="rId31"/>
    <p:sldId id="399" r:id="rId32"/>
    <p:sldId id="397" r:id="rId33"/>
    <p:sldId id="393" r:id="rId34"/>
    <p:sldId id="398" r:id="rId35"/>
    <p:sldId id="401" r:id="rId36"/>
    <p:sldId id="335" r:id="rId37"/>
    <p:sldId id="270" r:id="rId38"/>
    <p:sldId id="256" r:id="rId39"/>
    <p:sldId id="621" r:id="rId40"/>
    <p:sldId id="300" r:id="rId41"/>
    <p:sldId id="284" r:id="rId42"/>
    <p:sldId id="285" r:id="rId43"/>
    <p:sldId id="307" r:id="rId44"/>
    <p:sldId id="306" r:id="rId45"/>
    <p:sldId id="292" r:id="rId46"/>
    <p:sldId id="302" r:id="rId47"/>
    <p:sldId id="308" r:id="rId48"/>
    <p:sldId id="310" r:id="rId49"/>
    <p:sldId id="311" r:id="rId50"/>
    <p:sldId id="305" r:id="rId51"/>
    <p:sldId id="622" r:id="rId52"/>
    <p:sldId id="1702" r:id="rId53"/>
    <p:sldId id="1690" r:id="rId54"/>
    <p:sldId id="1695" r:id="rId55"/>
    <p:sldId id="1696" r:id="rId56"/>
    <p:sldId id="1700" r:id="rId57"/>
    <p:sldId id="1701" r:id="rId58"/>
    <p:sldId id="1698"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p15:clr>
            <a:srgbClr val="A4A3A4"/>
          </p15:clr>
        </p15:guide>
        <p15:guide id="2" pos="384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51" d="100"/>
          <a:sy n="51" d="100"/>
        </p:scale>
        <p:origin x="124" y="344"/>
      </p:cViewPr>
      <p:guideLst>
        <p:guide orient="horz" pos="2164"/>
        <p:guide pos="38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0943B9-37F4-4EB5-B7EA-112EF5C8F940}" type="doc">
      <dgm:prSet loTypeId="urn:microsoft.com/office/officeart/2005/8/layout/arrow2" loCatId="process" qsTypeId="urn:microsoft.com/office/officeart/2005/8/quickstyle/simple1" qsCatId="simple" csTypeId="urn:microsoft.com/office/officeart/2005/8/colors/accent0_2" csCatId="mainScheme" phldr="1"/>
      <dgm:spPr/>
    </dgm:pt>
    <dgm:pt modelId="{F6459351-8060-4FD7-B98C-2191AAECB364}">
      <dgm:prSet phldrT="[文本]" custT="1"/>
      <dgm:spPr>
        <a:solidFill>
          <a:srgbClr val="FEFEFE"/>
        </a:solidFill>
      </dgm:spPr>
      <dgm:t>
        <a:bodyPr anchor="ctr"/>
        <a:lstStyle/>
        <a:p>
          <a:pPr algn="ctr"/>
          <a:r>
            <a:rPr lang="zh-CN" altLang="en-US" sz="1200" dirty="0">
              <a:solidFill>
                <a:schemeClr val="tx1"/>
              </a:solidFill>
            </a:rPr>
            <a:t>数据集构建</a:t>
          </a:r>
        </a:p>
      </dgm:t>
    </dgm:pt>
    <dgm:pt modelId="{1DC803B6-7835-4AD1-AD30-E8A37AFF3BBF}" type="parTrans" cxnId="{E039A0DA-4147-4CBD-9E26-B6F487AFA52D}">
      <dgm:prSet/>
      <dgm:spPr/>
      <dgm:t>
        <a:bodyPr/>
        <a:lstStyle/>
        <a:p>
          <a:endParaRPr lang="zh-CN" altLang="en-US" sz="1600">
            <a:solidFill>
              <a:schemeClr val="bg2"/>
            </a:solidFill>
          </a:endParaRPr>
        </a:p>
      </dgm:t>
    </dgm:pt>
    <dgm:pt modelId="{256B206C-7BBB-4CF7-B1E5-1F9312195636}" type="sibTrans" cxnId="{E039A0DA-4147-4CBD-9E26-B6F487AFA52D}">
      <dgm:prSet/>
      <dgm:spPr/>
      <dgm:t>
        <a:bodyPr/>
        <a:lstStyle/>
        <a:p>
          <a:endParaRPr lang="zh-CN" altLang="en-US" sz="1600">
            <a:solidFill>
              <a:schemeClr val="bg2"/>
            </a:solidFill>
          </a:endParaRPr>
        </a:p>
      </dgm:t>
    </dgm:pt>
    <dgm:pt modelId="{4ABB680D-7C35-4BD6-8E7A-D090D55643A4}">
      <dgm:prSet phldrT="[文本]" custT="1"/>
      <dgm:spPr/>
      <dgm:t>
        <a:bodyPr/>
        <a:lstStyle/>
        <a:p>
          <a:pPr>
            <a:lnSpc>
              <a:spcPct val="90000"/>
            </a:lnSpc>
            <a:spcBef>
              <a:spcPct val="0"/>
            </a:spcBef>
          </a:pPr>
          <a:r>
            <a:rPr lang="zh-CN" altLang="en-US" sz="1400" b="1" dirty="0">
              <a:solidFill>
                <a:srgbClr val="FF0000"/>
              </a:solidFill>
            </a:rPr>
            <a:t>时间序列分解</a:t>
          </a:r>
          <a:endParaRPr lang="en-US" altLang="zh-CN" sz="1400" b="1" dirty="0">
            <a:solidFill>
              <a:srgbClr val="FF0000"/>
            </a:solidFill>
          </a:endParaRPr>
        </a:p>
        <a:p>
          <a:pPr>
            <a:lnSpc>
              <a:spcPct val="20000"/>
            </a:lnSpc>
            <a:spcBef>
              <a:spcPct val="0"/>
            </a:spcBef>
          </a:pPr>
          <a:endParaRPr lang="en-US" altLang="zh-CN" sz="1400" b="1" dirty="0">
            <a:solidFill>
              <a:srgbClr val="FF0000"/>
            </a:solidFill>
          </a:endParaRPr>
        </a:p>
        <a:p>
          <a:pPr>
            <a:lnSpc>
              <a:spcPct val="90000"/>
            </a:lnSpc>
            <a:spcBef>
              <a:spcPts val="1200"/>
            </a:spcBef>
          </a:pPr>
          <a:r>
            <a:rPr lang="zh-CN" altLang="en-US" sz="1400" b="1" dirty="0">
              <a:solidFill>
                <a:srgbClr val="00B050"/>
              </a:solidFill>
            </a:rPr>
            <a:t>征兆因子筛选</a:t>
          </a:r>
        </a:p>
      </dgm:t>
    </dgm:pt>
    <dgm:pt modelId="{536B3742-3952-4CCA-B5F3-890477AC1009}" type="parTrans" cxnId="{65275462-5730-49B2-9555-F8D932635943}">
      <dgm:prSet/>
      <dgm:spPr/>
      <dgm:t>
        <a:bodyPr/>
        <a:lstStyle/>
        <a:p>
          <a:endParaRPr lang="zh-CN" altLang="en-US" sz="1600">
            <a:solidFill>
              <a:schemeClr val="bg2"/>
            </a:solidFill>
          </a:endParaRPr>
        </a:p>
      </dgm:t>
    </dgm:pt>
    <dgm:pt modelId="{86DB43AC-AFA1-4BC1-8363-9E29D7CB6EC3}" type="sibTrans" cxnId="{65275462-5730-49B2-9555-F8D932635943}">
      <dgm:prSet/>
      <dgm:spPr/>
      <dgm:t>
        <a:bodyPr/>
        <a:lstStyle/>
        <a:p>
          <a:endParaRPr lang="zh-CN" altLang="en-US" sz="1600">
            <a:solidFill>
              <a:schemeClr val="bg2"/>
            </a:solidFill>
          </a:endParaRPr>
        </a:p>
      </dgm:t>
    </dgm:pt>
    <dgm:pt modelId="{B3149FAC-1FBC-4AFE-AA67-478BDFF09E4F}">
      <dgm:prSet phldrT="[文本]" custT="1"/>
      <dgm:spPr/>
      <dgm:t>
        <a:bodyPr/>
        <a:lstStyle/>
        <a:p>
          <a:r>
            <a:rPr lang="zh-CN" altLang="en-US" sz="1800" dirty="0">
              <a:solidFill>
                <a:srgbClr val="0070C0"/>
              </a:solidFill>
            </a:rPr>
            <a:t>异常检测</a:t>
          </a:r>
        </a:p>
      </dgm:t>
    </dgm:pt>
    <dgm:pt modelId="{46008003-6F79-4E2E-8B63-CAED2E45CF08}" type="parTrans" cxnId="{63D9A948-1C6A-484B-B615-2507D72D397E}">
      <dgm:prSet/>
      <dgm:spPr/>
      <dgm:t>
        <a:bodyPr/>
        <a:lstStyle/>
        <a:p>
          <a:endParaRPr lang="zh-CN" altLang="en-US" sz="1600"/>
        </a:p>
      </dgm:t>
    </dgm:pt>
    <dgm:pt modelId="{655CD1D0-EC8A-4502-B2BE-85425F4A4D00}" type="sibTrans" cxnId="{63D9A948-1C6A-484B-B615-2507D72D397E}">
      <dgm:prSet/>
      <dgm:spPr/>
      <dgm:t>
        <a:bodyPr/>
        <a:lstStyle/>
        <a:p>
          <a:endParaRPr lang="zh-CN" altLang="en-US" sz="1600"/>
        </a:p>
      </dgm:t>
    </dgm:pt>
    <dgm:pt modelId="{C2E791E4-2AE2-41A9-A8F2-54410F1C997B}">
      <dgm:prSet phldrT="[文本]" custT="1"/>
      <dgm:spPr/>
      <dgm:t>
        <a:bodyPr/>
        <a:lstStyle/>
        <a:p>
          <a:r>
            <a:rPr lang="zh-CN" altLang="en-US" sz="2000" dirty="0">
              <a:solidFill>
                <a:srgbClr val="7030A0"/>
              </a:solidFill>
            </a:rPr>
            <a:t>事故预警</a:t>
          </a:r>
        </a:p>
      </dgm:t>
    </dgm:pt>
    <dgm:pt modelId="{5FE42AD3-567D-4C8F-BC8E-93AB5F099C68}" type="parTrans" cxnId="{0D5D03DE-7D0E-4852-8E55-A2F21A44C87A}">
      <dgm:prSet/>
      <dgm:spPr/>
      <dgm:t>
        <a:bodyPr/>
        <a:lstStyle/>
        <a:p>
          <a:endParaRPr lang="zh-CN" altLang="en-US" sz="1600"/>
        </a:p>
      </dgm:t>
    </dgm:pt>
    <dgm:pt modelId="{848B7517-76C5-4E3B-A263-47EE6BF6F82C}" type="sibTrans" cxnId="{0D5D03DE-7D0E-4852-8E55-A2F21A44C87A}">
      <dgm:prSet/>
      <dgm:spPr/>
      <dgm:t>
        <a:bodyPr/>
        <a:lstStyle/>
        <a:p>
          <a:endParaRPr lang="zh-CN" altLang="en-US" sz="1600"/>
        </a:p>
      </dgm:t>
    </dgm:pt>
    <dgm:pt modelId="{BCDF9EC5-EAE6-4D79-A197-5600BE802DD6}">
      <dgm:prSet phldrT="[文本]" custT="1"/>
      <dgm:spPr/>
      <dgm:t>
        <a:bodyPr/>
        <a:lstStyle/>
        <a:p>
          <a:r>
            <a:rPr lang="zh-CN" altLang="en-US" sz="1600" dirty="0">
              <a:solidFill>
                <a:srgbClr val="00B0F0"/>
              </a:solidFill>
            </a:rPr>
            <a:t>预测模型优选</a:t>
          </a:r>
          <a:endParaRPr lang="zh-CN" altLang="en-US" sz="1400" b="1" dirty="0">
            <a:solidFill>
              <a:srgbClr val="00B0F0"/>
            </a:solidFill>
          </a:endParaRPr>
        </a:p>
      </dgm:t>
    </dgm:pt>
    <dgm:pt modelId="{9257484E-2475-4D1D-B60F-D7B7C61DE2AC}" type="parTrans" cxnId="{09BE3126-A7EA-4B5D-A817-DF4B820D9248}">
      <dgm:prSet/>
      <dgm:spPr/>
      <dgm:t>
        <a:bodyPr/>
        <a:lstStyle/>
        <a:p>
          <a:endParaRPr lang="zh-CN" altLang="en-US"/>
        </a:p>
      </dgm:t>
    </dgm:pt>
    <dgm:pt modelId="{5821D37C-AE96-4810-913D-A41C9FB90C64}" type="sibTrans" cxnId="{09BE3126-A7EA-4B5D-A817-DF4B820D9248}">
      <dgm:prSet/>
      <dgm:spPr/>
      <dgm:t>
        <a:bodyPr/>
        <a:lstStyle/>
        <a:p>
          <a:endParaRPr lang="zh-CN" altLang="en-US"/>
        </a:p>
      </dgm:t>
    </dgm:pt>
    <dgm:pt modelId="{70D5CBA1-4F82-4973-B4FD-C5A27CE2226B}" type="pres">
      <dgm:prSet presAssocID="{BE0943B9-37F4-4EB5-B7EA-112EF5C8F940}" presName="arrowDiagram" presStyleCnt="0">
        <dgm:presLayoutVars>
          <dgm:chMax val="5"/>
          <dgm:dir/>
          <dgm:resizeHandles val="exact"/>
        </dgm:presLayoutVars>
      </dgm:prSet>
      <dgm:spPr/>
    </dgm:pt>
    <dgm:pt modelId="{8B21FE20-E85E-4CD0-91A6-B107966BEF51}" type="pres">
      <dgm:prSet presAssocID="{BE0943B9-37F4-4EB5-B7EA-112EF5C8F940}" presName="arrow" presStyleLbl="bgShp" presStyleIdx="0" presStyleCnt="1" custScaleX="158429" custLinFactNeighborX="0" custLinFactNeighborY="-533"/>
      <dgm:spPr/>
    </dgm:pt>
    <dgm:pt modelId="{AE598CEC-A739-48F6-96F8-91CFE885BEDB}" type="pres">
      <dgm:prSet presAssocID="{BE0943B9-37F4-4EB5-B7EA-112EF5C8F940}" presName="arrowDiagram5" presStyleCnt="0"/>
      <dgm:spPr/>
    </dgm:pt>
    <dgm:pt modelId="{67E2D559-6C74-442E-868F-56F3B70076F7}" type="pres">
      <dgm:prSet presAssocID="{F6459351-8060-4FD7-B98C-2191AAECB364}" presName="bullet5a" presStyleLbl="node1" presStyleIdx="0" presStyleCnt="5" custLinFactX="-600000" custLinFactY="60163" custLinFactNeighborX="-642623" custLinFactNeighborY="100000"/>
      <dgm:spPr/>
    </dgm:pt>
    <dgm:pt modelId="{6FC54FE7-8760-4E1A-A17A-D5DE10E09532}" type="pres">
      <dgm:prSet presAssocID="{F6459351-8060-4FD7-B98C-2191AAECB364}" presName="textBox5a" presStyleLbl="revTx" presStyleIdx="0" presStyleCnt="5" custScaleX="106698" custScaleY="31322" custLinFactX="-99408" custLinFactNeighborX="-100000" custLinFactNeighborY="-9671">
        <dgm:presLayoutVars>
          <dgm:bulletEnabled val="1"/>
        </dgm:presLayoutVars>
      </dgm:prSet>
      <dgm:spPr/>
    </dgm:pt>
    <dgm:pt modelId="{A656A4AA-9B49-4B82-87DD-228D0CE6C68C}" type="pres">
      <dgm:prSet presAssocID="{4ABB680D-7C35-4BD6-8E7A-D090D55643A4}" presName="bullet5b" presStyleLbl="node1" presStyleIdx="1" presStyleCnt="5" custLinFactX="-36605" custLinFactNeighborX="-100000" custLinFactNeighborY="-59105"/>
      <dgm:spPr/>
    </dgm:pt>
    <dgm:pt modelId="{99332690-0D3A-470C-9857-E6B5B9D6811D}" type="pres">
      <dgm:prSet presAssocID="{4ABB680D-7C35-4BD6-8E7A-D090D55643A4}" presName="textBox5b" presStyleLbl="revTx" presStyleIdx="1" presStyleCnt="5" custScaleX="137549" custLinFactNeighborX="-4265" custLinFactNeighborY="-13966">
        <dgm:presLayoutVars>
          <dgm:bulletEnabled val="1"/>
        </dgm:presLayoutVars>
      </dgm:prSet>
      <dgm:spPr/>
    </dgm:pt>
    <dgm:pt modelId="{4D6AD282-B22A-4F59-8653-C93861FAD439}" type="pres">
      <dgm:prSet presAssocID="{BCDF9EC5-EAE6-4D79-A197-5600BE802DD6}" presName="bullet5c" presStyleLbl="node1" presStyleIdx="2" presStyleCnt="5" custLinFactNeighborX="73866" custLinFactNeighborY="-34152"/>
      <dgm:spPr/>
    </dgm:pt>
    <dgm:pt modelId="{5A4256B5-037D-4A18-BDDA-F3F6922F9817}" type="pres">
      <dgm:prSet presAssocID="{BCDF9EC5-EAE6-4D79-A197-5600BE802DD6}" presName="textBox5c" presStyleLbl="revTx" presStyleIdx="2" presStyleCnt="5" custScaleX="119346" custLinFactNeighborX="27680" custLinFactNeighborY="-8183">
        <dgm:presLayoutVars>
          <dgm:bulletEnabled val="1"/>
        </dgm:presLayoutVars>
      </dgm:prSet>
      <dgm:spPr/>
    </dgm:pt>
    <dgm:pt modelId="{FD19BB1D-AC8E-4D41-97E7-46FC71F12830}" type="pres">
      <dgm:prSet presAssocID="{B3149FAC-1FBC-4AFE-AA67-478BDFF09E4F}" presName="bullet5d" presStyleLbl="node1" presStyleIdx="3" presStyleCnt="5" custLinFactX="92538" custLinFactNeighborX="100000" custLinFactNeighborY="-19013"/>
      <dgm:spPr/>
    </dgm:pt>
    <dgm:pt modelId="{E9C7AE4F-4C79-49E9-8C6A-2651B4903944}" type="pres">
      <dgm:prSet presAssocID="{B3149FAC-1FBC-4AFE-AA67-478BDFF09E4F}" presName="textBox5d" presStyleLbl="revTx" presStyleIdx="3" presStyleCnt="5" custLinFactNeighborX="59686" custLinFactNeighborY="-5711">
        <dgm:presLayoutVars>
          <dgm:bulletEnabled val="1"/>
        </dgm:presLayoutVars>
      </dgm:prSet>
      <dgm:spPr/>
    </dgm:pt>
    <dgm:pt modelId="{200ED324-CA87-4A57-A850-A8B421A1B371}" type="pres">
      <dgm:prSet presAssocID="{C2E791E4-2AE2-41A9-A8F2-54410F1C997B}" presName="bullet5e" presStyleLbl="node1" presStyleIdx="4" presStyleCnt="5" custLinFactX="100000" custLinFactNeighborX="146841" custLinFactNeighborY="3816"/>
      <dgm:spPr/>
    </dgm:pt>
    <dgm:pt modelId="{3BFED9B1-C028-4D0B-BA18-8D861EA4C01F}" type="pres">
      <dgm:prSet presAssocID="{C2E791E4-2AE2-41A9-A8F2-54410F1C997B}" presName="textBox5e" presStyleLbl="revTx" presStyleIdx="4" presStyleCnt="5" custScaleX="123459" custLinFactX="11045" custLinFactNeighborX="100000" custLinFactNeighborY="-1583">
        <dgm:presLayoutVars>
          <dgm:bulletEnabled val="1"/>
        </dgm:presLayoutVars>
      </dgm:prSet>
      <dgm:spPr/>
    </dgm:pt>
  </dgm:ptLst>
  <dgm:cxnLst>
    <dgm:cxn modelId="{09BE3126-A7EA-4B5D-A817-DF4B820D9248}" srcId="{BE0943B9-37F4-4EB5-B7EA-112EF5C8F940}" destId="{BCDF9EC5-EAE6-4D79-A197-5600BE802DD6}" srcOrd="2" destOrd="0" parTransId="{9257484E-2475-4D1D-B60F-D7B7C61DE2AC}" sibTransId="{5821D37C-AE96-4810-913D-A41C9FB90C64}"/>
    <dgm:cxn modelId="{65275462-5730-49B2-9555-F8D932635943}" srcId="{BE0943B9-37F4-4EB5-B7EA-112EF5C8F940}" destId="{4ABB680D-7C35-4BD6-8E7A-D090D55643A4}" srcOrd="1" destOrd="0" parTransId="{536B3742-3952-4CCA-B5F3-890477AC1009}" sibTransId="{86DB43AC-AFA1-4BC1-8363-9E29D7CB6EC3}"/>
    <dgm:cxn modelId="{63D9A948-1C6A-484B-B615-2507D72D397E}" srcId="{BE0943B9-37F4-4EB5-B7EA-112EF5C8F940}" destId="{B3149FAC-1FBC-4AFE-AA67-478BDFF09E4F}" srcOrd="3" destOrd="0" parTransId="{46008003-6F79-4E2E-8B63-CAED2E45CF08}" sibTransId="{655CD1D0-EC8A-4502-B2BE-85425F4A4D00}"/>
    <dgm:cxn modelId="{EBE9A86A-A83B-4EBF-8FD4-25420ACF51C9}" type="presOf" srcId="{C2E791E4-2AE2-41A9-A8F2-54410F1C997B}" destId="{3BFED9B1-C028-4D0B-BA18-8D861EA4C01F}" srcOrd="0" destOrd="0" presId="urn:microsoft.com/office/officeart/2005/8/layout/arrow2"/>
    <dgm:cxn modelId="{6080999D-F0E3-4813-A402-62883A6BBE05}" type="presOf" srcId="{F6459351-8060-4FD7-B98C-2191AAECB364}" destId="{6FC54FE7-8760-4E1A-A17A-D5DE10E09532}" srcOrd="0" destOrd="0" presId="urn:microsoft.com/office/officeart/2005/8/layout/arrow2"/>
    <dgm:cxn modelId="{C03B7CC0-8B65-45EF-90F6-2A3DD347CC11}" type="presOf" srcId="{BE0943B9-37F4-4EB5-B7EA-112EF5C8F940}" destId="{70D5CBA1-4F82-4973-B4FD-C5A27CE2226B}" srcOrd="0" destOrd="0" presId="urn:microsoft.com/office/officeart/2005/8/layout/arrow2"/>
    <dgm:cxn modelId="{88953DC6-7AA4-4CDF-8EEA-BF21B0E6EDF3}" type="presOf" srcId="{BCDF9EC5-EAE6-4D79-A197-5600BE802DD6}" destId="{5A4256B5-037D-4A18-BDDA-F3F6922F9817}" srcOrd="0" destOrd="0" presId="urn:microsoft.com/office/officeart/2005/8/layout/arrow2"/>
    <dgm:cxn modelId="{E039A0DA-4147-4CBD-9E26-B6F487AFA52D}" srcId="{BE0943B9-37F4-4EB5-B7EA-112EF5C8F940}" destId="{F6459351-8060-4FD7-B98C-2191AAECB364}" srcOrd="0" destOrd="0" parTransId="{1DC803B6-7835-4AD1-AD30-E8A37AFF3BBF}" sibTransId="{256B206C-7BBB-4CF7-B1E5-1F9312195636}"/>
    <dgm:cxn modelId="{0D5D03DE-7D0E-4852-8E55-A2F21A44C87A}" srcId="{BE0943B9-37F4-4EB5-B7EA-112EF5C8F940}" destId="{C2E791E4-2AE2-41A9-A8F2-54410F1C997B}" srcOrd="4" destOrd="0" parTransId="{5FE42AD3-567D-4C8F-BC8E-93AB5F099C68}" sibTransId="{848B7517-76C5-4E3B-A263-47EE6BF6F82C}"/>
    <dgm:cxn modelId="{986DC7E6-8252-4FB5-97A8-A86E7F8C1618}" type="presOf" srcId="{4ABB680D-7C35-4BD6-8E7A-D090D55643A4}" destId="{99332690-0D3A-470C-9857-E6B5B9D6811D}" srcOrd="0" destOrd="0" presId="urn:microsoft.com/office/officeart/2005/8/layout/arrow2"/>
    <dgm:cxn modelId="{D725C4FF-F71A-448B-958E-1BD0477C6FFC}" type="presOf" srcId="{B3149FAC-1FBC-4AFE-AA67-478BDFF09E4F}" destId="{E9C7AE4F-4C79-49E9-8C6A-2651B4903944}" srcOrd="0" destOrd="0" presId="urn:microsoft.com/office/officeart/2005/8/layout/arrow2"/>
    <dgm:cxn modelId="{75954A50-75E7-40B4-9BE2-0FB43145065F}" type="presParOf" srcId="{70D5CBA1-4F82-4973-B4FD-C5A27CE2226B}" destId="{8B21FE20-E85E-4CD0-91A6-B107966BEF51}" srcOrd="0" destOrd="0" presId="urn:microsoft.com/office/officeart/2005/8/layout/arrow2"/>
    <dgm:cxn modelId="{A704BC1E-6311-4641-BD0C-C4068B8F575E}" type="presParOf" srcId="{70D5CBA1-4F82-4973-B4FD-C5A27CE2226B}" destId="{AE598CEC-A739-48F6-96F8-91CFE885BEDB}" srcOrd="1" destOrd="0" presId="urn:microsoft.com/office/officeart/2005/8/layout/arrow2"/>
    <dgm:cxn modelId="{AD1FABDF-8C38-406A-A066-1A854BB578C8}" type="presParOf" srcId="{AE598CEC-A739-48F6-96F8-91CFE885BEDB}" destId="{67E2D559-6C74-442E-868F-56F3B70076F7}" srcOrd="0" destOrd="0" presId="urn:microsoft.com/office/officeart/2005/8/layout/arrow2"/>
    <dgm:cxn modelId="{962DCE7D-B96B-41BF-A7CA-C74A5BE37017}" type="presParOf" srcId="{AE598CEC-A739-48F6-96F8-91CFE885BEDB}" destId="{6FC54FE7-8760-4E1A-A17A-D5DE10E09532}" srcOrd="1" destOrd="0" presId="urn:microsoft.com/office/officeart/2005/8/layout/arrow2"/>
    <dgm:cxn modelId="{54D81104-E3F9-4F00-8F2E-E3A3AE68C529}" type="presParOf" srcId="{AE598CEC-A739-48F6-96F8-91CFE885BEDB}" destId="{A656A4AA-9B49-4B82-87DD-228D0CE6C68C}" srcOrd="2" destOrd="0" presId="urn:microsoft.com/office/officeart/2005/8/layout/arrow2"/>
    <dgm:cxn modelId="{266EBB55-0077-430A-A784-8BECA315AE80}" type="presParOf" srcId="{AE598CEC-A739-48F6-96F8-91CFE885BEDB}" destId="{99332690-0D3A-470C-9857-E6B5B9D6811D}" srcOrd="3" destOrd="0" presId="urn:microsoft.com/office/officeart/2005/8/layout/arrow2"/>
    <dgm:cxn modelId="{24D06D56-10E4-440E-B8E7-6F4590FBD29C}" type="presParOf" srcId="{AE598CEC-A739-48F6-96F8-91CFE885BEDB}" destId="{4D6AD282-B22A-4F59-8653-C93861FAD439}" srcOrd="4" destOrd="0" presId="urn:microsoft.com/office/officeart/2005/8/layout/arrow2"/>
    <dgm:cxn modelId="{0B27FFA7-3CC8-4B3C-B79A-041B0ED63AE6}" type="presParOf" srcId="{AE598CEC-A739-48F6-96F8-91CFE885BEDB}" destId="{5A4256B5-037D-4A18-BDDA-F3F6922F9817}" srcOrd="5" destOrd="0" presId="urn:microsoft.com/office/officeart/2005/8/layout/arrow2"/>
    <dgm:cxn modelId="{808F13AC-1C36-4936-9D4F-63E3AE8CAD82}" type="presParOf" srcId="{AE598CEC-A739-48F6-96F8-91CFE885BEDB}" destId="{FD19BB1D-AC8E-4D41-97E7-46FC71F12830}" srcOrd="6" destOrd="0" presId="urn:microsoft.com/office/officeart/2005/8/layout/arrow2"/>
    <dgm:cxn modelId="{71135481-C875-4232-AC19-B7A6A1116FE6}" type="presParOf" srcId="{AE598CEC-A739-48F6-96F8-91CFE885BEDB}" destId="{E9C7AE4F-4C79-49E9-8C6A-2651B4903944}" srcOrd="7" destOrd="0" presId="urn:microsoft.com/office/officeart/2005/8/layout/arrow2"/>
    <dgm:cxn modelId="{AC6E560D-C7B8-4183-9CDD-91DF3B55F0C0}" type="presParOf" srcId="{AE598CEC-A739-48F6-96F8-91CFE885BEDB}" destId="{200ED324-CA87-4A57-A850-A8B421A1B371}" srcOrd="8" destOrd="0" presId="urn:microsoft.com/office/officeart/2005/8/layout/arrow2"/>
    <dgm:cxn modelId="{CA9EFA45-E809-4C52-8A6F-6DA5769CFCB6}" type="presParOf" srcId="{AE598CEC-A739-48F6-96F8-91CFE885BEDB}" destId="{3BFED9B1-C028-4D0B-BA18-8D861EA4C01F}"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90F300-8AE3-4031-8A31-6720D9D8CE96}" type="doc">
      <dgm:prSet loTypeId="urn:microsoft.com/office/officeart/2005/8/layout/hProcess11" loCatId="process" qsTypeId="urn:microsoft.com/office/officeart/2005/8/quickstyle/simple1" qsCatId="simple" csTypeId="urn:microsoft.com/office/officeart/2005/8/colors/accent1_2" csCatId="accent1" phldr="1"/>
      <dgm:spPr/>
    </dgm:pt>
    <dgm:pt modelId="{BAF97DCD-3184-4C3F-B2BA-9872CE2D8306}">
      <dgm:prSet phldrT="[文本]" custT="1"/>
      <dgm:spPr/>
      <dgm:t>
        <a:bodyPr/>
        <a:lstStyle/>
        <a:p>
          <a:r>
            <a:rPr lang="zh-CN" altLang="en-US" sz="1200" dirty="0"/>
            <a:t>开始时间 20</a:t>
          </a:r>
          <a:r>
            <a:rPr lang="en-US" altLang="zh-CN" sz="1200" dirty="0"/>
            <a:t>20</a:t>
          </a:r>
          <a:r>
            <a:rPr lang="zh-CN" altLang="en-US" sz="1200" dirty="0"/>
            <a:t>/</a:t>
          </a:r>
          <a:r>
            <a:rPr lang="en-US" altLang="zh-CN" sz="1200" dirty="0"/>
            <a:t>0</a:t>
          </a:r>
          <a:r>
            <a:rPr lang="zh-CN" altLang="en-US" sz="1200" dirty="0"/>
            <a:t>1/1</a:t>
          </a:r>
          <a:r>
            <a:rPr lang="en-US" altLang="zh-CN" sz="1200" dirty="0"/>
            <a:t>7</a:t>
          </a:r>
          <a:r>
            <a:rPr lang="zh-CN" altLang="en-US" sz="1200" dirty="0"/>
            <a:t> </a:t>
          </a:r>
          <a:r>
            <a:rPr lang="en-US" altLang="zh-CN" sz="1200" dirty="0"/>
            <a:t>00</a:t>
          </a:r>
          <a:r>
            <a:rPr lang="zh-CN" altLang="en-US" sz="1200" dirty="0"/>
            <a:t>:</a:t>
          </a:r>
          <a:r>
            <a:rPr lang="en-US" altLang="zh-CN" sz="1200" dirty="0"/>
            <a:t>00</a:t>
          </a:r>
          <a:endParaRPr lang="zh-CN" altLang="en-US" sz="1200" dirty="0"/>
        </a:p>
      </dgm:t>
    </dgm:pt>
    <dgm:pt modelId="{5F09EC19-92BB-4FCC-B70A-C3CF4AAA9F19}" type="parTrans" cxnId="{8F0C16CD-4DF6-4491-9404-7709C58216BB}">
      <dgm:prSet/>
      <dgm:spPr/>
      <dgm:t>
        <a:bodyPr/>
        <a:lstStyle/>
        <a:p>
          <a:endParaRPr lang="zh-CN" altLang="en-US" sz="1400"/>
        </a:p>
      </dgm:t>
    </dgm:pt>
    <dgm:pt modelId="{C635F086-B601-4DDD-AE25-C2254688377A}" type="sibTrans" cxnId="{8F0C16CD-4DF6-4491-9404-7709C58216BB}">
      <dgm:prSet/>
      <dgm:spPr/>
      <dgm:t>
        <a:bodyPr/>
        <a:lstStyle/>
        <a:p>
          <a:endParaRPr lang="zh-CN" altLang="en-US" sz="1400"/>
        </a:p>
      </dgm:t>
    </dgm:pt>
    <dgm:pt modelId="{151035C7-0498-4079-A311-80D203D7330A}">
      <dgm:prSet phldrT="[文本]" custT="1"/>
      <dgm:spPr/>
      <dgm:t>
        <a:bodyPr/>
        <a:lstStyle/>
        <a:p>
          <a:r>
            <a:rPr lang="zh-CN" altLang="en-US" sz="1200" b="1" dirty="0">
              <a:solidFill>
                <a:srgbClr val="FF0000"/>
              </a:solidFill>
            </a:rPr>
            <a:t>已异常 20</a:t>
          </a:r>
          <a:r>
            <a:rPr lang="en-US" altLang="zh-CN" sz="1200" b="1" dirty="0">
              <a:solidFill>
                <a:srgbClr val="FF0000"/>
              </a:solidFill>
            </a:rPr>
            <a:t>20</a:t>
          </a:r>
          <a:r>
            <a:rPr lang="zh-CN" altLang="en-US" sz="1200" b="1" dirty="0">
              <a:solidFill>
                <a:srgbClr val="FF0000"/>
              </a:solidFill>
            </a:rPr>
            <a:t>/1/1</a:t>
          </a:r>
          <a:r>
            <a:rPr lang="en-US" altLang="zh-CN" sz="1200" b="1" dirty="0">
              <a:solidFill>
                <a:srgbClr val="FF0000"/>
              </a:solidFill>
            </a:rPr>
            <a:t>8</a:t>
          </a:r>
          <a:r>
            <a:rPr lang="zh-CN" altLang="en-US" sz="1200" b="1" dirty="0">
              <a:solidFill>
                <a:srgbClr val="FF0000"/>
              </a:solidFill>
            </a:rPr>
            <a:t>  0</a:t>
          </a:r>
          <a:r>
            <a:rPr lang="en-US" altLang="zh-CN" sz="1200" b="1" dirty="0">
              <a:solidFill>
                <a:srgbClr val="FF0000"/>
              </a:solidFill>
            </a:rPr>
            <a:t>2</a:t>
          </a:r>
          <a:r>
            <a:rPr lang="zh-CN" altLang="en-US" sz="1200" b="1" dirty="0">
              <a:solidFill>
                <a:srgbClr val="FF0000"/>
              </a:solidFill>
            </a:rPr>
            <a:t>:</a:t>
          </a:r>
          <a:r>
            <a:rPr lang="en-US" altLang="zh-CN" sz="1200" b="1" dirty="0">
              <a:solidFill>
                <a:srgbClr val="FF0000"/>
              </a:solidFill>
            </a:rPr>
            <a:t>00</a:t>
          </a:r>
          <a:endParaRPr lang="zh-CN" altLang="en-US" sz="1200" b="1" dirty="0">
            <a:solidFill>
              <a:srgbClr val="FF0000"/>
            </a:solidFill>
          </a:endParaRPr>
        </a:p>
      </dgm:t>
    </dgm:pt>
    <dgm:pt modelId="{DD2119E7-DC87-4469-9BAA-52FB0A89427E}" type="parTrans" cxnId="{EB5166CC-5D3C-497C-8838-2BA397B4291C}">
      <dgm:prSet/>
      <dgm:spPr/>
      <dgm:t>
        <a:bodyPr/>
        <a:lstStyle/>
        <a:p>
          <a:endParaRPr lang="zh-CN" altLang="en-US" sz="1400"/>
        </a:p>
      </dgm:t>
    </dgm:pt>
    <dgm:pt modelId="{DB570127-644E-40CD-B990-A1292F6BC359}" type="sibTrans" cxnId="{EB5166CC-5D3C-497C-8838-2BA397B4291C}">
      <dgm:prSet/>
      <dgm:spPr/>
      <dgm:t>
        <a:bodyPr/>
        <a:lstStyle/>
        <a:p>
          <a:endParaRPr lang="zh-CN" altLang="en-US" sz="1400"/>
        </a:p>
      </dgm:t>
    </dgm:pt>
    <dgm:pt modelId="{DE87A057-1256-4956-8111-1F3FDA33EBD2}">
      <dgm:prSet phldrT="[文本]" custT="1"/>
      <dgm:spPr/>
      <dgm:t>
        <a:bodyPr/>
        <a:lstStyle/>
        <a:p>
          <a:r>
            <a:rPr lang="zh-CN" altLang="en-US" sz="1200" dirty="0"/>
            <a:t>标注事故 20</a:t>
          </a:r>
          <a:r>
            <a:rPr lang="en-US" altLang="zh-CN" sz="1200" dirty="0"/>
            <a:t>20</a:t>
          </a:r>
          <a:r>
            <a:rPr lang="zh-CN" altLang="en-US" sz="1200" dirty="0"/>
            <a:t>/</a:t>
          </a:r>
          <a:r>
            <a:rPr lang="en-US" altLang="zh-CN" sz="1200" dirty="0"/>
            <a:t>0</a:t>
          </a:r>
          <a:r>
            <a:rPr lang="zh-CN" altLang="en-US" sz="1200" dirty="0"/>
            <a:t>1/1</a:t>
          </a:r>
          <a:r>
            <a:rPr lang="en-US" altLang="zh-CN" sz="1200" dirty="0"/>
            <a:t>8</a:t>
          </a:r>
          <a:r>
            <a:rPr lang="zh-CN" altLang="en-US" sz="1200" dirty="0"/>
            <a:t>  </a:t>
          </a:r>
          <a:r>
            <a:rPr lang="en-US" altLang="zh-CN" sz="1200" dirty="0"/>
            <a:t>05</a:t>
          </a:r>
          <a:r>
            <a:rPr lang="zh-CN" altLang="en-US" sz="1200" dirty="0"/>
            <a:t>:</a:t>
          </a:r>
          <a:r>
            <a:rPr lang="en-US" altLang="zh-CN" sz="1200" dirty="0"/>
            <a:t>45</a:t>
          </a:r>
          <a:endParaRPr lang="zh-CN" altLang="en-US" sz="1200" dirty="0"/>
        </a:p>
      </dgm:t>
    </dgm:pt>
    <dgm:pt modelId="{1170DB59-3E10-4455-B5C1-D29DC65EB15B}" type="parTrans" cxnId="{D9142D32-7746-4AF6-B6E1-7EFBBC8ACFE3}">
      <dgm:prSet/>
      <dgm:spPr/>
      <dgm:t>
        <a:bodyPr/>
        <a:lstStyle/>
        <a:p>
          <a:endParaRPr lang="zh-CN" altLang="en-US" sz="1400"/>
        </a:p>
      </dgm:t>
    </dgm:pt>
    <dgm:pt modelId="{44EB1AD0-82B3-4071-8421-6D9E0869946F}" type="sibTrans" cxnId="{D9142D32-7746-4AF6-B6E1-7EFBBC8ACFE3}">
      <dgm:prSet/>
      <dgm:spPr/>
      <dgm:t>
        <a:bodyPr/>
        <a:lstStyle/>
        <a:p>
          <a:endParaRPr lang="zh-CN" altLang="en-US" sz="1400"/>
        </a:p>
      </dgm:t>
    </dgm:pt>
    <dgm:pt modelId="{BFE642FD-71CE-4DF8-87F0-D84384030A7B}">
      <dgm:prSet phldrT="[文本]" custT="1"/>
      <dgm:spPr/>
      <dgm:t>
        <a:bodyPr/>
        <a:lstStyle/>
        <a:p>
          <a:r>
            <a:rPr lang="zh-CN" altLang="en-US" sz="1200" dirty="0"/>
            <a:t>标注结束 20</a:t>
          </a:r>
          <a:r>
            <a:rPr lang="en-US" altLang="zh-CN" sz="1200" dirty="0"/>
            <a:t>20</a:t>
          </a:r>
          <a:r>
            <a:rPr lang="zh-CN" altLang="en-US" sz="1200" dirty="0"/>
            <a:t>/1/</a:t>
          </a:r>
          <a:r>
            <a:rPr lang="en-US" altLang="zh-CN" sz="1200" dirty="0"/>
            <a:t>22</a:t>
          </a:r>
          <a:r>
            <a:rPr lang="zh-CN" altLang="en-US" sz="1200" dirty="0"/>
            <a:t>  </a:t>
          </a:r>
          <a:r>
            <a:rPr lang="en-US" altLang="zh-CN" sz="1200" dirty="0"/>
            <a:t>10</a:t>
          </a:r>
          <a:r>
            <a:rPr lang="zh-CN" altLang="en-US" sz="1200" dirty="0"/>
            <a:t>:</a:t>
          </a:r>
          <a:r>
            <a:rPr lang="en-US" altLang="zh-CN" sz="1200" dirty="0"/>
            <a:t>00</a:t>
          </a:r>
          <a:endParaRPr lang="zh-CN" altLang="en-US" sz="1200" dirty="0"/>
        </a:p>
      </dgm:t>
    </dgm:pt>
    <dgm:pt modelId="{0D1BBA3C-3A0D-48EB-9902-E8D322C877D2}" type="parTrans" cxnId="{6D5EB6C7-1021-4757-92E3-18C51150A1EC}">
      <dgm:prSet/>
      <dgm:spPr/>
      <dgm:t>
        <a:bodyPr/>
        <a:lstStyle/>
        <a:p>
          <a:endParaRPr lang="zh-CN" altLang="en-US" sz="1600"/>
        </a:p>
      </dgm:t>
    </dgm:pt>
    <dgm:pt modelId="{6A60AEC0-1AED-4064-91AC-57672C0D2660}" type="sibTrans" cxnId="{6D5EB6C7-1021-4757-92E3-18C51150A1EC}">
      <dgm:prSet/>
      <dgm:spPr/>
      <dgm:t>
        <a:bodyPr/>
        <a:lstStyle/>
        <a:p>
          <a:endParaRPr lang="zh-CN" altLang="en-US" sz="1600"/>
        </a:p>
      </dgm:t>
    </dgm:pt>
    <dgm:pt modelId="{27151718-55D9-4B41-8A1E-8773E3C0E7E0}" type="pres">
      <dgm:prSet presAssocID="{8D90F300-8AE3-4031-8A31-6720D9D8CE96}" presName="Name0" presStyleCnt="0">
        <dgm:presLayoutVars>
          <dgm:dir/>
          <dgm:resizeHandles val="exact"/>
        </dgm:presLayoutVars>
      </dgm:prSet>
      <dgm:spPr/>
    </dgm:pt>
    <dgm:pt modelId="{2876CAB7-A8D0-46B3-94DC-504F4B265D51}" type="pres">
      <dgm:prSet presAssocID="{8D90F300-8AE3-4031-8A31-6720D9D8CE96}" presName="arrow" presStyleLbl="bgShp" presStyleIdx="0" presStyleCnt="1" custScaleY="51567"/>
      <dgm:spPr/>
    </dgm:pt>
    <dgm:pt modelId="{005456F9-87B7-4373-AA21-AC8749B808D5}" type="pres">
      <dgm:prSet presAssocID="{8D90F300-8AE3-4031-8A31-6720D9D8CE96}" presName="points" presStyleCnt="0"/>
      <dgm:spPr/>
    </dgm:pt>
    <dgm:pt modelId="{BBAA3941-8860-4435-A37B-82096F594874}" type="pres">
      <dgm:prSet presAssocID="{BAF97DCD-3184-4C3F-B2BA-9872CE2D8306}" presName="compositeA" presStyleCnt="0"/>
      <dgm:spPr/>
    </dgm:pt>
    <dgm:pt modelId="{FAC19C89-60C1-4625-90DB-0418C375366F}" type="pres">
      <dgm:prSet presAssocID="{BAF97DCD-3184-4C3F-B2BA-9872CE2D8306}" presName="textA" presStyleLbl="revTx" presStyleIdx="0" presStyleCnt="4" custScaleX="166951">
        <dgm:presLayoutVars>
          <dgm:bulletEnabled val="1"/>
        </dgm:presLayoutVars>
      </dgm:prSet>
      <dgm:spPr/>
    </dgm:pt>
    <dgm:pt modelId="{DB12F991-3DAB-4FB8-B67A-6FCD9DC11095}" type="pres">
      <dgm:prSet presAssocID="{BAF97DCD-3184-4C3F-B2BA-9872CE2D8306}" presName="circleA" presStyleLbl="node1" presStyleIdx="0" presStyleCnt="4" custScaleX="74521" custScaleY="74521"/>
      <dgm:spPr/>
    </dgm:pt>
    <dgm:pt modelId="{BD6E4BCE-6FED-4D19-8AA8-4E480E22385E}" type="pres">
      <dgm:prSet presAssocID="{BAF97DCD-3184-4C3F-B2BA-9872CE2D8306}" presName="spaceA" presStyleCnt="0"/>
      <dgm:spPr/>
    </dgm:pt>
    <dgm:pt modelId="{35B7A293-A731-41D0-A68E-4012CD343E6C}" type="pres">
      <dgm:prSet presAssocID="{C635F086-B601-4DDD-AE25-C2254688377A}" presName="space" presStyleCnt="0"/>
      <dgm:spPr/>
    </dgm:pt>
    <dgm:pt modelId="{E9D5A6C0-31ED-419D-8791-97ED4F42F5CB}" type="pres">
      <dgm:prSet presAssocID="{151035C7-0498-4079-A311-80D203D7330A}" presName="compositeB" presStyleCnt="0"/>
      <dgm:spPr/>
    </dgm:pt>
    <dgm:pt modelId="{7E863440-400C-46FF-8329-A036CF1917D7}" type="pres">
      <dgm:prSet presAssocID="{151035C7-0498-4079-A311-80D203D7330A}" presName="textB" presStyleLbl="revTx" presStyleIdx="1" presStyleCnt="4" custScaleX="160802">
        <dgm:presLayoutVars>
          <dgm:bulletEnabled val="1"/>
        </dgm:presLayoutVars>
      </dgm:prSet>
      <dgm:spPr/>
    </dgm:pt>
    <dgm:pt modelId="{402B9D01-8578-4F31-8762-B61C62A8A404}" type="pres">
      <dgm:prSet presAssocID="{151035C7-0498-4079-A311-80D203D7330A}" presName="circleB" presStyleLbl="node1" presStyleIdx="1" presStyleCnt="4" custScaleX="74521" custScaleY="74521"/>
      <dgm:spPr/>
    </dgm:pt>
    <dgm:pt modelId="{3B29F24D-0612-4B6D-8A3C-8900D53E3642}" type="pres">
      <dgm:prSet presAssocID="{151035C7-0498-4079-A311-80D203D7330A}" presName="spaceB" presStyleCnt="0"/>
      <dgm:spPr/>
    </dgm:pt>
    <dgm:pt modelId="{93AF4592-16CF-4DDD-A1BD-F2F8A5C0638E}" type="pres">
      <dgm:prSet presAssocID="{DB570127-644E-40CD-B990-A1292F6BC359}" presName="space" presStyleCnt="0"/>
      <dgm:spPr/>
    </dgm:pt>
    <dgm:pt modelId="{65386225-045E-4272-8BEC-206E1489B51C}" type="pres">
      <dgm:prSet presAssocID="{DE87A057-1256-4956-8111-1F3FDA33EBD2}" presName="compositeA" presStyleCnt="0"/>
      <dgm:spPr/>
    </dgm:pt>
    <dgm:pt modelId="{BAFF857C-A0CE-4997-9645-A8E599ABCDC4}" type="pres">
      <dgm:prSet presAssocID="{DE87A057-1256-4956-8111-1F3FDA33EBD2}" presName="textA" presStyleLbl="revTx" presStyleIdx="2" presStyleCnt="4" custScaleX="161942">
        <dgm:presLayoutVars>
          <dgm:bulletEnabled val="1"/>
        </dgm:presLayoutVars>
      </dgm:prSet>
      <dgm:spPr/>
    </dgm:pt>
    <dgm:pt modelId="{C5750DC4-CE90-4A6B-B3B8-16727E7D76A0}" type="pres">
      <dgm:prSet presAssocID="{DE87A057-1256-4956-8111-1F3FDA33EBD2}" presName="circleA" presStyleLbl="node1" presStyleIdx="2" presStyleCnt="4" custScaleX="74521" custScaleY="74521"/>
      <dgm:spPr/>
    </dgm:pt>
    <dgm:pt modelId="{E6F59655-F5C0-4030-BAB2-D722FBA1D151}" type="pres">
      <dgm:prSet presAssocID="{DE87A057-1256-4956-8111-1F3FDA33EBD2}" presName="spaceA" presStyleCnt="0"/>
      <dgm:spPr/>
    </dgm:pt>
    <dgm:pt modelId="{D84993BD-7130-4FCD-B5D1-506FBE9C1276}" type="pres">
      <dgm:prSet presAssocID="{44EB1AD0-82B3-4071-8421-6D9E0869946F}" presName="space" presStyleCnt="0"/>
      <dgm:spPr/>
    </dgm:pt>
    <dgm:pt modelId="{18292871-AB9A-4276-AD0E-3A112B566C5E}" type="pres">
      <dgm:prSet presAssocID="{BFE642FD-71CE-4DF8-87F0-D84384030A7B}" presName="compositeB" presStyleCnt="0"/>
      <dgm:spPr/>
    </dgm:pt>
    <dgm:pt modelId="{108EF940-184B-49E4-BBE7-523F42F409CC}" type="pres">
      <dgm:prSet presAssocID="{BFE642FD-71CE-4DF8-87F0-D84384030A7B}" presName="textB" presStyleLbl="revTx" presStyleIdx="3" presStyleCnt="4" custScaleX="176745">
        <dgm:presLayoutVars>
          <dgm:bulletEnabled val="1"/>
        </dgm:presLayoutVars>
      </dgm:prSet>
      <dgm:spPr/>
    </dgm:pt>
    <dgm:pt modelId="{C916A163-2BF1-4CAA-A904-197AB505105E}" type="pres">
      <dgm:prSet presAssocID="{BFE642FD-71CE-4DF8-87F0-D84384030A7B}" presName="circleB" presStyleLbl="node1" presStyleIdx="3" presStyleCnt="4" custScaleX="74521" custScaleY="74521"/>
      <dgm:spPr/>
    </dgm:pt>
    <dgm:pt modelId="{C27ABC29-F764-40FD-9A9D-D454F45C328A}" type="pres">
      <dgm:prSet presAssocID="{BFE642FD-71CE-4DF8-87F0-D84384030A7B}" presName="spaceB" presStyleCnt="0"/>
      <dgm:spPr/>
    </dgm:pt>
  </dgm:ptLst>
  <dgm:cxnLst>
    <dgm:cxn modelId="{EDD4BD0E-8B03-4782-B808-E77AC0008F99}" type="presOf" srcId="{8D90F300-8AE3-4031-8A31-6720D9D8CE96}" destId="{27151718-55D9-4B41-8A1E-8773E3C0E7E0}" srcOrd="0" destOrd="0" presId="urn:microsoft.com/office/officeart/2005/8/layout/hProcess11"/>
    <dgm:cxn modelId="{D9142D32-7746-4AF6-B6E1-7EFBBC8ACFE3}" srcId="{8D90F300-8AE3-4031-8A31-6720D9D8CE96}" destId="{DE87A057-1256-4956-8111-1F3FDA33EBD2}" srcOrd="2" destOrd="0" parTransId="{1170DB59-3E10-4455-B5C1-D29DC65EB15B}" sibTransId="{44EB1AD0-82B3-4071-8421-6D9E0869946F}"/>
    <dgm:cxn modelId="{43084033-775E-4802-BB83-5F5FCF2D14B6}" type="presOf" srcId="{DE87A057-1256-4956-8111-1F3FDA33EBD2}" destId="{BAFF857C-A0CE-4997-9645-A8E599ABCDC4}" srcOrd="0" destOrd="0" presId="urn:microsoft.com/office/officeart/2005/8/layout/hProcess11"/>
    <dgm:cxn modelId="{E8D9194A-9FF4-4A07-8C4A-0B6EAC41B140}" type="presOf" srcId="{151035C7-0498-4079-A311-80D203D7330A}" destId="{7E863440-400C-46FF-8329-A036CF1917D7}" srcOrd="0" destOrd="0" presId="urn:microsoft.com/office/officeart/2005/8/layout/hProcess11"/>
    <dgm:cxn modelId="{92507DAC-283B-4B07-901A-FFAFD748DD30}" type="presOf" srcId="{BAF97DCD-3184-4C3F-B2BA-9872CE2D8306}" destId="{FAC19C89-60C1-4625-90DB-0418C375366F}" srcOrd="0" destOrd="0" presId="urn:microsoft.com/office/officeart/2005/8/layout/hProcess11"/>
    <dgm:cxn modelId="{6D5EB6C7-1021-4757-92E3-18C51150A1EC}" srcId="{8D90F300-8AE3-4031-8A31-6720D9D8CE96}" destId="{BFE642FD-71CE-4DF8-87F0-D84384030A7B}" srcOrd="3" destOrd="0" parTransId="{0D1BBA3C-3A0D-48EB-9902-E8D322C877D2}" sibTransId="{6A60AEC0-1AED-4064-91AC-57672C0D2660}"/>
    <dgm:cxn modelId="{EB5166CC-5D3C-497C-8838-2BA397B4291C}" srcId="{8D90F300-8AE3-4031-8A31-6720D9D8CE96}" destId="{151035C7-0498-4079-A311-80D203D7330A}" srcOrd="1" destOrd="0" parTransId="{DD2119E7-DC87-4469-9BAA-52FB0A89427E}" sibTransId="{DB570127-644E-40CD-B990-A1292F6BC359}"/>
    <dgm:cxn modelId="{8F0C16CD-4DF6-4491-9404-7709C58216BB}" srcId="{8D90F300-8AE3-4031-8A31-6720D9D8CE96}" destId="{BAF97DCD-3184-4C3F-B2BA-9872CE2D8306}" srcOrd="0" destOrd="0" parTransId="{5F09EC19-92BB-4FCC-B70A-C3CF4AAA9F19}" sibTransId="{C635F086-B601-4DDD-AE25-C2254688377A}"/>
    <dgm:cxn modelId="{6F560EEE-E060-4A68-841B-E6A1F9AEA3D4}" type="presOf" srcId="{BFE642FD-71CE-4DF8-87F0-D84384030A7B}" destId="{108EF940-184B-49E4-BBE7-523F42F409CC}" srcOrd="0" destOrd="0" presId="urn:microsoft.com/office/officeart/2005/8/layout/hProcess11"/>
    <dgm:cxn modelId="{0D243503-D6ED-41AA-924A-EA2A2EF36139}" type="presParOf" srcId="{27151718-55D9-4B41-8A1E-8773E3C0E7E0}" destId="{2876CAB7-A8D0-46B3-94DC-504F4B265D51}" srcOrd="0" destOrd="0" presId="urn:microsoft.com/office/officeart/2005/8/layout/hProcess11"/>
    <dgm:cxn modelId="{9BD81EF6-0418-40BA-98E2-D3EB746691CE}" type="presParOf" srcId="{27151718-55D9-4B41-8A1E-8773E3C0E7E0}" destId="{005456F9-87B7-4373-AA21-AC8749B808D5}" srcOrd="1" destOrd="0" presId="urn:microsoft.com/office/officeart/2005/8/layout/hProcess11"/>
    <dgm:cxn modelId="{7E8CCC68-739A-4D88-872B-95739B394985}" type="presParOf" srcId="{005456F9-87B7-4373-AA21-AC8749B808D5}" destId="{BBAA3941-8860-4435-A37B-82096F594874}" srcOrd="0" destOrd="0" presId="urn:microsoft.com/office/officeart/2005/8/layout/hProcess11"/>
    <dgm:cxn modelId="{9A1B7C53-6E26-40A1-B41A-B9AC548D7EDA}" type="presParOf" srcId="{BBAA3941-8860-4435-A37B-82096F594874}" destId="{FAC19C89-60C1-4625-90DB-0418C375366F}" srcOrd="0" destOrd="0" presId="urn:microsoft.com/office/officeart/2005/8/layout/hProcess11"/>
    <dgm:cxn modelId="{9279F029-F74B-47ED-97D0-8C9A5F337E0E}" type="presParOf" srcId="{BBAA3941-8860-4435-A37B-82096F594874}" destId="{DB12F991-3DAB-4FB8-B67A-6FCD9DC11095}" srcOrd="1" destOrd="0" presId="urn:microsoft.com/office/officeart/2005/8/layout/hProcess11"/>
    <dgm:cxn modelId="{C41E2EEF-2C15-4A03-93FE-4F1170EF04DA}" type="presParOf" srcId="{BBAA3941-8860-4435-A37B-82096F594874}" destId="{BD6E4BCE-6FED-4D19-8AA8-4E480E22385E}" srcOrd="2" destOrd="0" presId="urn:microsoft.com/office/officeart/2005/8/layout/hProcess11"/>
    <dgm:cxn modelId="{11BC6BC6-78FE-4640-ADF1-B960FF2BBE41}" type="presParOf" srcId="{005456F9-87B7-4373-AA21-AC8749B808D5}" destId="{35B7A293-A731-41D0-A68E-4012CD343E6C}" srcOrd="1" destOrd="0" presId="urn:microsoft.com/office/officeart/2005/8/layout/hProcess11"/>
    <dgm:cxn modelId="{949ECD3C-C449-4A6A-8E89-327B18A0F02B}" type="presParOf" srcId="{005456F9-87B7-4373-AA21-AC8749B808D5}" destId="{E9D5A6C0-31ED-419D-8791-97ED4F42F5CB}" srcOrd="2" destOrd="0" presId="urn:microsoft.com/office/officeart/2005/8/layout/hProcess11"/>
    <dgm:cxn modelId="{509B0206-4D24-403E-916B-5B345A7FC922}" type="presParOf" srcId="{E9D5A6C0-31ED-419D-8791-97ED4F42F5CB}" destId="{7E863440-400C-46FF-8329-A036CF1917D7}" srcOrd="0" destOrd="0" presId="urn:microsoft.com/office/officeart/2005/8/layout/hProcess11"/>
    <dgm:cxn modelId="{6441B41E-4CCD-447B-AB7C-F0567D3D5243}" type="presParOf" srcId="{E9D5A6C0-31ED-419D-8791-97ED4F42F5CB}" destId="{402B9D01-8578-4F31-8762-B61C62A8A404}" srcOrd="1" destOrd="0" presId="urn:microsoft.com/office/officeart/2005/8/layout/hProcess11"/>
    <dgm:cxn modelId="{D0DA2D98-10CF-4756-A47E-774D69E8EA35}" type="presParOf" srcId="{E9D5A6C0-31ED-419D-8791-97ED4F42F5CB}" destId="{3B29F24D-0612-4B6D-8A3C-8900D53E3642}" srcOrd="2" destOrd="0" presId="urn:microsoft.com/office/officeart/2005/8/layout/hProcess11"/>
    <dgm:cxn modelId="{6DCF7EF2-3BD9-4841-A2FA-65F5D454FE6B}" type="presParOf" srcId="{005456F9-87B7-4373-AA21-AC8749B808D5}" destId="{93AF4592-16CF-4DDD-A1BD-F2F8A5C0638E}" srcOrd="3" destOrd="0" presId="urn:microsoft.com/office/officeart/2005/8/layout/hProcess11"/>
    <dgm:cxn modelId="{F5C1624A-9062-468D-A82C-02E32B874E66}" type="presParOf" srcId="{005456F9-87B7-4373-AA21-AC8749B808D5}" destId="{65386225-045E-4272-8BEC-206E1489B51C}" srcOrd="4" destOrd="0" presId="urn:microsoft.com/office/officeart/2005/8/layout/hProcess11"/>
    <dgm:cxn modelId="{9FB11A76-D2DA-4EA6-A938-578FE2AF5B2B}" type="presParOf" srcId="{65386225-045E-4272-8BEC-206E1489B51C}" destId="{BAFF857C-A0CE-4997-9645-A8E599ABCDC4}" srcOrd="0" destOrd="0" presId="urn:microsoft.com/office/officeart/2005/8/layout/hProcess11"/>
    <dgm:cxn modelId="{F09F8B6F-8E60-4220-B653-603E61E89FED}" type="presParOf" srcId="{65386225-045E-4272-8BEC-206E1489B51C}" destId="{C5750DC4-CE90-4A6B-B3B8-16727E7D76A0}" srcOrd="1" destOrd="0" presId="urn:microsoft.com/office/officeart/2005/8/layout/hProcess11"/>
    <dgm:cxn modelId="{871EFAA3-0998-4D5B-A37F-ECD345376BF4}" type="presParOf" srcId="{65386225-045E-4272-8BEC-206E1489B51C}" destId="{E6F59655-F5C0-4030-BAB2-D722FBA1D151}" srcOrd="2" destOrd="0" presId="urn:microsoft.com/office/officeart/2005/8/layout/hProcess11"/>
    <dgm:cxn modelId="{A37C4531-08B5-413B-8096-8659265D8618}" type="presParOf" srcId="{005456F9-87B7-4373-AA21-AC8749B808D5}" destId="{D84993BD-7130-4FCD-B5D1-506FBE9C1276}" srcOrd="5" destOrd="0" presId="urn:microsoft.com/office/officeart/2005/8/layout/hProcess11"/>
    <dgm:cxn modelId="{FEE08ED3-BAD0-436B-97AE-69149E858C97}" type="presParOf" srcId="{005456F9-87B7-4373-AA21-AC8749B808D5}" destId="{18292871-AB9A-4276-AD0E-3A112B566C5E}" srcOrd="6" destOrd="0" presId="urn:microsoft.com/office/officeart/2005/8/layout/hProcess11"/>
    <dgm:cxn modelId="{AC879963-4727-4FA6-9DCB-BAA73B4981A7}" type="presParOf" srcId="{18292871-AB9A-4276-AD0E-3A112B566C5E}" destId="{108EF940-184B-49E4-BBE7-523F42F409CC}" srcOrd="0" destOrd="0" presId="urn:microsoft.com/office/officeart/2005/8/layout/hProcess11"/>
    <dgm:cxn modelId="{CC84AA51-D022-457A-A25A-7C5B879266D5}" type="presParOf" srcId="{18292871-AB9A-4276-AD0E-3A112B566C5E}" destId="{C916A163-2BF1-4CAA-A904-197AB505105E}" srcOrd="1" destOrd="0" presId="urn:microsoft.com/office/officeart/2005/8/layout/hProcess11"/>
    <dgm:cxn modelId="{F78BCABB-386A-40BF-B568-F164C342F0B7}" type="presParOf" srcId="{18292871-AB9A-4276-AD0E-3A112B566C5E}" destId="{C27ABC29-F764-40FD-9A9D-D454F45C328A}"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1FE20-E85E-4CD0-91A6-B107966BEF51}">
      <dsp:nvSpPr>
        <dsp:cNvPr id="0" name=""/>
        <dsp:cNvSpPr/>
      </dsp:nvSpPr>
      <dsp:spPr>
        <a:xfrm>
          <a:off x="339818" y="0"/>
          <a:ext cx="9793074" cy="3863353"/>
        </a:xfrm>
        <a:prstGeom prst="swooshArrow">
          <a:avLst>
            <a:gd name="adj1" fmla="val 25000"/>
            <a:gd name="adj2" fmla="val 2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E2D559-6C74-442E-868F-56F3B70076F7}">
      <dsp:nvSpPr>
        <dsp:cNvPr id="0" name=""/>
        <dsp:cNvSpPr/>
      </dsp:nvSpPr>
      <dsp:spPr>
        <a:xfrm>
          <a:off x="987883" y="3100495"/>
          <a:ext cx="142171" cy="142171"/>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54FE7-8760-4E1A-A17A-D5DE10E09532}">
      <dsp:nvSpPr>
        <dsp:cNvPr id="0" name=""/>
        <dsp:cNvSpPr/>
      </dsp:nvSpPr>
      <dsp:spPr>
        <a:xfrm>
          <a:off x="1183781" y="3170691"/>
          <a:ext cx="863996" cy="287998"/>
        </a:xfrm>
        <a:prstGeom prst="rect">
          <a:avLst/>
        </a:prstGeom>
        <a:solidFill>
          <a:srgbClr val="FEFEFE"/>
        </a:solidFill>
        <a:ln>
          <a:noFill/>
        </a:ln>
        <a:effectLst/>
      </dsp:spPr>
      <dsp:style>
        <a:lnRef idx="0">
          <a:scrgbClr r="0" g="0" b="0"/>
        </a:lnRef>
        <a:fillRef idx="0">
          <a:scrgbClr r="0" g="0" b="0"/>
        </a:fillRef>
        <a:effectRef idx="0">
          <a:scrgbClr r="0" g="0" b="0"/>
        </a:effectRef>
        <a:fontRef idx="minor"/>
      </dsp:style>
      <dsp:txBody>
        <a:bodyPr spcFirstLastPara="0" vert="horz" wrap="square" lIns="75334" tIns="0" rIns="0" bIns="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chemeClr val="tx1"/>
              </a:solidFill>
            </a:rPr>
            <a:t>数据集构建</a:t>
          </a:r>
        </a:p>
      </dsp:txBody>
      <dsp:txXfrm>
        <a:off x="1183781" y="3170691"/>
        <a:ext cx="863996" cy="287998"/>
      </dsp:txXfrm>
    </dsp:sp>
    <dsp:sp modelId="{A656A4AA-9B49-4B82-87DD-228D0CE6C68C}">
      <dsp:nvSpPr>
        <dsp:cNvPr id="0" name=""/>
        <dsp:cNvSpPr/>
      </dsp:nvSpPr>
      <dsp:spPr>
        <a:xfrm>
          <a:off x="3220132" y="2001817"/>
          <a:ext cx="222529" cy="222529"/>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332690-0D3A-470C-9857-E6B5B9D6811D}">
      <dsp:nvSpPr>
        <dsp:cNvPr id="0" name=""/>
        <dsp:cNvSpPr/>
      </dsp:nvSpPr>
      <dsp:spPr>
        <a:xfrm>
          <a:off x="3398972" y="2018534"/>
          <a:ext cx="1411399" cy="1618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14" tIns="0" rIns="0" bIns="0" numCol="1" spcCol="1270" anchor="t" anchorCtr="0">
          <a:noAutofit/>
        </a:bodyPr>
        <a:lstStyle/>
        <a:p>
          <a:pPr marL="0" lvl="0" indent="0" algn="l" defTabSz="622300">
            <a:lnSpc>
              <a:spcPct val="90000"/>
            </a:lnSpc>
            <a:spcBef>
              <a:spcPct val="0"/>
            </a:spcBef>
            <a:spcAft>
              <a:spcPct val="35000"/>
            </a:spcAft>
            <a:buNone/>
          </a:pPr>
          <a:r>
            <a:rPr lang="zh-CN" altLang="en-US" sz="1400" b="1" kern="1200" dirty="0">
              <a:solidFill>
                <a:srgbClr val="FF0000"/>
              </a:solidFill>
            </a:rPr>
            <a:t>时间序列分解</a:t>
          </a:r>
          <a:endParaRPr lang="en-US" altLang="zh-CN" sz="1400" b="1" kern="1200" dirty="0">
            <a:solidFill>
              <a:srgbClr val="FF0000"/>
            </a:solidFill>
          </a:endParaRPr>
        </a:p>
        <a:p>
          <a:pPr marL="0" lvl="0" indent="0" algn="l" defTabSz="622300">
            <a:lnSpc>
              <a:spcPct val="20000"/>
            </a:lnSpc>
            <a:spcBef>
              <a:spcPct val="0"/>
            </a:spcBef>
            <a:spcAft>
              <a:spcPct val="35000"/>
            </a:spcAft>
            <a:buNone/>
          </a:pPr>
          <a:endParaRPr lang="en-US" altLang="zh-CN" sz="1400" b="1" kern="1200" dirty="0">
            <a:solidFill>
              <a:srgbClr val="FF0000"/>
            </a:solidFill>
          </a:endParaRPr>
        </a:p>
        <a:p>
          <a:pPr marL="0" lvl="0" indent="0" algn="l" defTabSz="622300">
            <a:lnSpc>
              <a:spcPct val="90000"/>
            </a:lnSpc>
            <a:spcBef>
              <a:spcPct val="0"/>
            </a:spcBef>
            <a:spcAft>
              <a:spcPct val="35000"/>
            </a:spcAft>
            <a:buNone/>
          </a:pPr>
          <a:r>
            <a:rPr lang="zh-CN" altLang="en-US" sz="1400" b="1" kern="1200" dirty="0">
              <a:solidFill>
                <a:srgbClr val="00B050"/>
              </a:solidFill>
            </a:rPr>
            <a:t>征兆因子筛选</a:t>
          </a:r>
        </a:p>
      </dsp:txBody>
      <dsp:txXfrm>
        <a:off x="3398972" y="2018534"/>
        <a:ext cx="1411399" cy="1618744"/>
      </dsp:txXfrm>
    </dsp:sp>
    <dsp:sp modelId="{4D6AD282-B22A-4F59-8653-C93861FAD439}">
      <dsp:nvSpPr>
        <dsp:cNvPr id="0" name=""/>
        <dsp:cNvSpPr/>
      </dsp:nvSpPr>
      <dsp:spPr>
        <a:xfrm>
          <a:off x="4732300" y="1442464"/>
          <a:ext cx="296705" cy="296705"/>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256B5-037D-4A18-BDDA-F3F6922F9817}">
      <dsp:nvSpPr>
        <dsp:cNvPr id="0" name=""/>
        <dsp:cNvSpPr/>
      </dsp:nvSpPr>
      <dsp:spPr>
        <a:xfrm>
          <a:off x="4876313" y="1514478"/>
          <a:ext cx="1423801" cy="2171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218" tIns="0" rIns="0"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solidFill>
                <a:srgbClr val="00B0F0"/>
              </a:solidFill>
            </a:rPr>
            <a:t>预测模型优选</a:t>
          </a:r>
          <a:endParaRPr lang="zh-CN" altLang="en-US" sz="1400" b="1" kern="1200" dirty="0">
            <a:solidFill>
              <a:srgbClr val="00B0F0"/>
            </a:solidFill>
          </a:endParaRPr>
        </a:p>
      </dsp:txBody>
      <dsp:txXfrm>
        <a:off x="4876313" y="1514478"/>
        <a:ext cx="1423801" cy="2171204"/>
      </dsp:txXfrm>
    </dsp:sp>
    <dsp:sp modelId="{FD19BB1D-AC8E-4D41-97E7-46FC71F12830}">
      <dsp:nvSpPr>
        <dsp:cNvPr id="0" name=""/>
        <dsp:cNvSpPr/>
      </dsp:nvSpPr>
      <dsp:spPr>
        <a:xfrm>
          <a:off x="6400761" y="1010417"/>
          <a:ext cx="383244" cy="383244"/>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C7AE4F-4C79-49E9-8C6A-2651B4903944}">
      <dsp:nvSpPr>
        <dsp:cNvPr id="0" name=""/>
        <dsp:cNvSpPr/>
      </dsp:nvSpPr>
      <dsp:spPr>
        <a:xfrm>
          <a:off x="6592374" y="1127080"/>
          <a:ext cx="1236272" cy="258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073" tIns="0" rIns="0" bIns="0" numCol="1" spcCol="1270" anchor="t" anchorCtr="0">
          <a:noAutofit/>
        </a:bodyPr>
        <a:lstStyle/>
        <a:p>
          <a:pPr marL="0" lvl="0" indent="0" algn="l" defTabSz="800100">
            <a:lnSpc>
              <a:spcPct val="90000"/>
            </a:lnSpc>
            <a:spcBef>
              <a:spcPct val="0"/>
            </a:spcBef>
            <a:spcAft>
              <a:spcPct val="35000"/>
            </a:spcAft>
            <a:buNone/>
          </a:pPr>
          <a:r>
            <a:rPr lang="zh-CN" altLang="en-US" sz="1800" kern="1200" dirty="0">
              <a:solidFill>
                <a:srgbClr val="0070C0"/>
              </a:solidFill>
            </a:rPr>
            <a:t>异常检测</a:t>
          </a:r>
        </a:p>
      </dsp:txBody>
      <dsp:txXfrm>
        <a:off x="6592374" y="1127080"/>
        <a:ext cx="1236272" cy="2588446"/>
      </dsp:txXfrm>
    </dsp:sp>
    <dsp:sp modelId="{200ED324-CA87-4A57-A850-A8B421A1B371}">
      <dsp:nvSpPr>
        <dsp:cNvPr id="0" name=""/>
        <dsp:cNvSpPr/>
      </dsp:nvSpPr>
      <dsp:spPr>
        <a:xfrm>
          <a:off x="8051994" y="794395"/>
          <a:ext cx="488327" cy="488327"/>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FED9B1-C028-4D0B-BA18-8D861EA4C01F}">
      <dsp:nvSpPr>
        <dsp:cNvPr id="0" name=""/>
        <dsp:cNvSpPr/>
      </dsp:nvSpPr>
      <dsp:spPr>
        <a:xfrm>
          <a:off x="8318576" y="974913"/>
          <a:ext cx="1526290" cy="284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755" tIns="0" rIns="0" bIns="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rgbClr val="7030A0"/>
              </a:solidFill>
            </a:rPr>
            <a:t>事故预警</a:t>
          </a:r>
        </a:p>
      </dsp:txBody>
      <dsp:txXfrm>
        <a:off x="8318576" y="974913"/>
        <a:ext cx="1526290" cy="2843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6CAB7-A8D0-46B3-94DC-504F4B265D51}">
      <dsp:nvSpPr>
        <dsp:cNvPr id="0" name=""/>
        <dsp:cNvSpPr/>
      </dsp:nvSpPr>
      <dsp:spPr>
        <a:xfrm>
          <a:off x="0" y="400085"/>
          <a:ext cx="9368464" cy="20794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19C89-60C1-4625-90DB-0418C375366F}">
      <dsp:nvSpPr>
        <dsp:cNvPr id="0" name=""/>
        <dsp:cNvSpPr/>
      </dsp:nvSpPr>
      <dsp:spPr>
        <a:xfrm>
          <a:off x="561" y="0"/>
          <a:ext cx="2065448"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zh-CN" altLang="en-US" sz="1200" kern="1200" dirty="0"/>
            <a:t>开始时间 20</a:t>
          </a:r>
          <a:r>
            <a:rPr lang="en-US" altLang="zh-CN" sz="1200" kern="1200" dirty="0"/>
            <a:t>20</a:t>
          </a:r>
          <a:r>
            <a:rPr lang="zh-CN" altLang="en-US" sz="1200" kern="1200" dirty="0"/>
            <a:t>/</a:t>
          </a:r>
          <a:r>
            <a:rPr lang="en-US" altLang="zh-CN" sz="1200" kern="1200" dirty="0"/>
            <a:t>0</a:t>
          </a:r>
          <a:r>
            <a:rPr lang="zh-CN" altLang="en-US" sz="1200" kern="1200" dirty="0"/>
            <a:t>1/1</a:t>
          </a:r>
          <a:r>
            <a:rPr lang="en-US" altLang="zh-CN" sz="1200" kern="1200" dirty="0"/>
            <a:t>7</a:t>
          </a:r>
          <a:r>
            <a:rPr lang="zh-CN" altLang="en-US" sz="1200" kern="1200" dirty="0"/>
            <a:t> </a:t>
          </a:r>
          <a:r>
            <a:rPr lang="en-US" altLang="zh-CN" sz="1200" kern="1200" dirty="0"/>
            <a:t>00</a:t>
          </a:r>
          <a:r>
            <a:rPr lang="zh-CN" altLang="en-US" sz="1200" kern="1200" dirty="0"/>
            <a:t>:</a:t>
          </a:r>
          <a:r>
            <a:rPr lang="en-US" altLang="zh-CN" sz="1200" kern="1200" dirty="0"/>
            <a:t>00</a:t>
          </a:r>
          <a:endParaRPr lang="zh-CN" altLang="en-US" sz="1200" kern="1200" dirty="0"/>
        </a:p>
      </dsp:txBody>
      <dsp:txXfrm>
        <a:off x="561" y="0"/>
        <a:ext cx="2065448" cy="403244"/>
      </dsp:txXfrm>
    </dsp:sp>
    <dsp:sp modelId="{DB12F991-3DAB-4FB8-B67A-6FCD9DC11095}">
      <dsp:nvSpPr>
        <dsp:cNvPr id="0" name=""/>
        <dsp:cNvSpPr/>
      </dsp:nvSpPr>
      <dsp:spPr>
        <a:xfrm>
          <a:off x="995723"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863440-400C-46FF-8329-A036CF1917D7}">
      <dsp:nvSpPr>
        <dsp:cNvPr id="0" name=""/>
        <dsp:cNvSpPr/>
      </dsp:nvSpPr>
      <dsp:spPr>
        <a:xfrm>
          <a:off x="2127868" y="604867"/>
          <a:ext cx="1989375"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zh-CN" altLang="en-US" sz="1200" b="1" kern="1200" dirty="0">
              <a:solidFill>
                <a:srgbClr val="FF0000"/>
              </a:solidFill>
            </a:rPr>
            <a:t>已异常 20</a:t>
          </a:r>
          <a:r>
            <a:rPr lang="en-US" altLang="zh-CN" sz="1200" b="1" kern="1200" dirty="0">
              <a:solidFill>
                <a:srgbClr val="FF0000"/>
              </a:solidFill>
            </a:rPr>
            <a:t>20</a:t>
          </a:r>
          <a:r>
            <a:rPr lang="zh-CN" altLang="en-US" sz="1200" b="1" kern="1200" dirty="0">
              <a:solidFill>
                <a:srgbClr val="FF0000"/>
              </a:solidFill>
            </a:rPr>
            <a:t>/1/1</a:t>
          </a:r>
          <a:r>
            <a:rPr lang="en-US" altLang="zh-CN" sz="1200" b="1" kern="1200" dirty="0">
              <a:solidFill>
                <a:srgbClr val="FF0000"/>
              </a:solidFill>
            </a:rPr>
            <a:t>8</a:t>
          </a:r>
          <a:r>
            <a:rPr lang="zh-CN" altLang="en-US" sz="1200" b="1" kern="1200" dirty="0">
              <a:solidFill>
                <a:srgbClr val="FF0000"/>
              </a:solidFill>
            </a:rPr>
            <a:t>  0</a:t>
          </a:r>
          <a:r>
            <a:rPr lang="en-US" altLang="zh-CN" sz="1200" b="1" kern="1200" dirty="0">
              <a:solidFill>
                <a:srgbClr val="FF0000"/>
              </a:solidFill>
            </a:rPr>
            <a:t>2</a:t>
          </a:r>
          <a:r>
            <a:rPr lang="zh-CN" altLang="en-US" sz="1200" b="1" kern="1200" dirty="0">
              <a:solidFill>
                <a:srgbClr val="FF0000"/>
              </a:solidFill>
            </a:rPr>
            <a:t>:</a:t>
          </a:r>
          <a:r>
            <a:rPr lang="en-US" altLang="zh-CN" sz="1200" b="1" kern="1200" dirty="0">
              <a:solidFill>
                <a:srgbClr val="FF0000"/>
              </a:solidFill>
            </a:rPr>
            <a:t>00</a:t>
          </a:r>
          <a:endParaRPr lang="zh-CN" altLang="en-US" sz="1200" b="1" kern="1200" dirty="0">
            <a:solidFill>
              <a:srgbClr val="FF0000"/>
            </a:solidFill>
          </a:endParaRPr>
        </a:p>
      </dsp:txBody>
      <dsp:txXfrm>
        <a:off x="2127868" y="604867"/>
        <a:ext cx="1989375" cy="403244"/>
      </dsp:txXfrm>
    </dsp:sp>
    <dsp:sp modelId="{402B9D01-8578-4F31-8762-B61C62A8A404}">
      <dsp:nvSpPr>
        <dsp:cNvPr id="0" name=""/>
        <dsp:cNvSpPr/>
      </dsp:nvSpPr>
      <dsp:spPr>
        <a:xfrm>
          <a:off x="3084993"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F857C-A0CE-4997-9645-A8E599ABCDC4}">
      <dsp:nvSpPr>
        <dsp:cNvPr id="0" name=""/>
        <dsp:cNvSpPr/>
      </dsp:nvSpPr>
      <dsp:spPr>
        <a:xfrm>
          <a:off x="4179102" y="0"/>
          <a:ext cx="2003479"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zh-CN" altLang="en-US" sz="1200" kern="1200" dirty="0"/>
            <a:t>标注事故 20</a:t>
          </a:r>
          <a:r>
            <a:rPr lang="en-US" altLang="zh-CN" sz="1200" kern="1200" dirty="0"/>
            <a:t>20</a:t>
          </a:r>
          <a:r>
            <a:rPr lang="zh-CN" altLang="en-US" sz="1200" kern="1200" dirty="0"/>
            <a:t>/</a:t>
          </a:r>
          <a:r>
            <a:rPr lang="en-US" altLang="zh-CN" sz="1200" kern="1200" dirty="0"/>
            <a:t>0</a:t>
          </a:r>
          <a:r>
            <a:rPr lang="zh-CN" altLang="en-US" sz="1200" kern="1200" dirty="0"/>
            <a:t>1/1</a:t>
          </a:r>
          <a:r>
            <a:rPr lang="en-US" altLang="zh-CN" sz="1200" kern="1200" dirty="0"/>
            <a:t>8</a:t>
          </a:r>
          <a:r>
            <a:rPr lang="zh-CN" altLang="en-US" sz="1200" kern="1200" dirty="0"/>
            <a:t>  </a:t>
          </a:r>
          <a:r>
            <a:rPr lang="en-US" altLang="zh-CN" sz="1200" kern="1200" dirty="0"/>
            <a:t>05</a:t>
          </a:r>
          <a:r>
            <a:rPr lang="zh-CN" altLang="en-US" sz="1200" kern="1200" dirty="0"/>
            <a:t>:</a:t>
          </a:r>
          <a:r>
            <a:rPr lang="en-US" altLang="zh-CN" sz="1200" kern="1200" dirty="0"/>
            <a:t>45</a:t>
          </a:r>
          <a:endParaRPr lang="zh-CN" altLang="en-US" sz="1200" kern="1200" dirty="0"/>
        </a:p>
      </dsp:txBody>
      <dsp:txXfrm>
        <a:off x="4179102" y="0"/>
        <a:ext cx="2003479" cy="403244"/>
      </dsp:txXfrm>
    </dsp:sp>
    <dsp:sp modelId="{C5750DC4-CE90-4A6B-B3B8-16727E7D76A0}">
      <dsp:nvSpPr>
        <dsp:cNvPr id="0" name=""/>
        <dsp:cNvSpPr/>
      </dsp:nvSpPr>
      <dsp:spPr>
        <a:xfrm>
          <a:off x="5143279"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EF940-184B-49E4-BBE7-523F42F409CC}">
      <dsp:nvSpPr>
        <dsp:cNvPr id="0" name=""/>
        <dsp:cNvSpPr/>
      </dsp:nvSpPr>
      <dsp:spPr>
        <a:xfrm>
          <a:off x="6244439" y="604867"/>
          <a:ext cx="2186616"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zh-CN" altLang="en-US" sz="1200" kern="1200" dirty="0"/>
            <a:t>标注结束 20</a:t>
          </a:r>
          <a:r>
            <a:rPr lang="en-US" altLang="zh-CN" sz="1200" kern="1200" dirty="0"/>
            <a:t>20</a:t>
          </a:r>
          <a:r>
            <a:rPr lang="zh-CN" altLang="en-US" sz="1200" kern="1200" dirty="0"/>
            <a:t>/1/</a:t>
          </a:r>
          <a:r>
            <a:rPr lang="en-US" altLang="zh-CN" sz="1200" kern="1200" dirty="0"/>
            <a:t>22</a:t>
          </a:r>
          <a:r>
            <a:rPr lang="zh-CN" altLang="en-US" sz="1200" kern="1200" dirty="0"/>
            <a:t>  </a:t>
          </a:r>
          <a:r>
            <a:rPr lang="en-US" altLang="zh-CN" sz="1200" kern="1200" dirty="0"/>
            <a:t>10</a:t>
          </a:r>
          <a:r>
            <a:rPr lang="zh-CN" altLang="en-US" sz="1200" kern="1200" dirty="0"/>
            <a:t>:</a:t>
          </a:r>
          <a:r>
            <a:rPr lang="en-US" altLang="zh-CN" sz="1200" kern="1200" dirty="0"/>
            <a:t>00</a:t>
          </a:r>
          <a:endParaRPr lang="zh-CN" altLang="en-US" sz="1200" kern="1200" dirty="0"/>
        </a:p>
      </dsp:txBody>
      <dsp:txXfrm>
        <a:off x="6244439" y="604867"/>
        <a:ext cx="2186616" cy="403244"/>
      </dsp:txXfrm>
    </dsp:sp>
    <dsp:sp modelId="{C916A163-2BF1-4CAA-A904-197AB505105E}">
      <dsp:nvSpPr>
        <dsp:cNvPr id="0" name=""/>
        <dsp:cNvSpPr/>
      </dsp:nvSpPr>
      <dsp:spPr>
        <a:xfrm>
          <a:off x="7300185"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26CA0D-4DF5-4A48-A3FE-C6269598EE3D}" type="datetimeFigureOut">
              <a:rPr lang="zh-CN" altLang="en-US" smtClean="0"/>
              <a:t>2020/5/11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E85B77-3D26-451C-A1BB-9DF9CF35ACFF}" type="slidenum">
              <a:rPr lang="zh-CN" altLang="en-US" smtClean="0"/>
              <a:t>‹#›</a:t>
            </a:fld>
            <a:endParaRPr lang="zh-CN" altLang="en-US"/>
          </a:p>
        </p:txBody>
      </p:sp>
    </p:spTree>
    <p:extLst>
      <p:ext uri="{BB962C8B-B14F-4D97-AF65-F5344CB8AC3E}">
        <p14:creationId xmlns:p14="http://schemas.microsoft.com/office/powerpoint/2010/main" val="67041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sz="1200" b="1" dirty="0"/>
              <a:t>实验总结</a:t>
            </a:r>
            <a:r>
              <a:rPr lang="zh-CN" altLang="en-US" sz="1200" dirty="0"/>
              <a:t>：</a:t>
            </a:r>
            <a:endParaRPr lang="en-US" altLang="zh-CN" sz="1200" dirty="0"/>
          </a:p>
          <a:p>
            <a:pPr marL="342900" indent="-342900">
              <a:buFont typeface="+mj-lt"/>
              <a:buAutoNum type="arabicPeriod"/>
            </a:pPr>
            <a:r>
              <a:rPr lang="en-US" altLang="zh-CN" sz="1200" dirty="0"/>
              <a:t>STL </a:t>
            </a:r>
            <a:r>
              <a:rPr lang="zh-CN" altLang="en-US" sz="1200" dirty="0"/>
              <a:t>时序分解算法将数据分解为趋势、周期和残差分量可</a:t>
            </a:r>
            <a:r>
              <a:rPr lang="zh-CN" altLang="en-US" sz="1200" b="1" dirty="0">
                <a:solidFill>
                  <a:srgbClr val="FF0000"/>
                </a:solidFill>
              </a:rPr>
              <a:t>有效剔除虚警</a:t>
            </a:r>
            <a:endParaRPr lang="en-US" altLang="zh-CN" sz="1200" b="1" dirty="0">
              <a:solidFill>
                <a:srgbClr val="FF0000"/>
              </a:solidFill>
            </a:endParaRPr>
          </a:p>
          <a:p>
            <a:pPr marL="342900" indent="-342900">
              <a:buFont typeface="+mj-lt"/>
              <a:buAutoNum type="arabicPeriod"/>
            </a:pPr>
            <a:r>
              <a:rPr lang="zh-CN" altLang="en-US" sz="1200" dirty="0"/>
              <a:t>参数变化主要有</a:t>
            </a:r>
            <a:r>
              <a:rPr lang="zh-CN" altLang="en-US" sz="1200" b="1" dirty="0">
                <a:solidFill>
                  <a:srgbClr val="FF0000"/>
                </a:solidFill>
              </a:rPr>
              <a:t>五种</a:t>
            </a:r>
            <a:r>
              <a:rPr lang="zh-CN" altLang="en-US" sz="1200" dirty="0"/>
              <a:t>典型类型</a:t>
            </a:r>
            <a:r>
              <a:rPr lang="en-US" altLang="zh-CN" sz="1200" dirty="0"/>
              <a:t>——</a:t>
            </a:r>
            <a:r>
              <a:rPr lang="zh-CN" altLang="en-US" sz="1200" b="1" dirty="0">
                <a:solidFill>
                  <a:srgbClr val="00B050"/>
                </a:solidFill>
              </a:rPr>
              <a:t>事故征兆</a:t>
            </a:r>
            <a:r>
              <a:rPr lang="zh-CN" altLang="en-US" sz="1200" dirty="0"/>
              <a:t>、</a:t>
            </a:r>
            <a:r>
              <a:rPr lang="zh-CN" altLang="en-US" sz="1200" b="1" dirty="0">
                <a:solidFill>
                  <a:srgbClr val="FFC000"/>
                </a:solidFill>
              </a:rPr>
              <a:t>辅助参考</a:t>
            </a:r>
            <a:endParaRPr lang="en-US" altLang="zh-CN" sz="1200" b="1" dirty="0">
              <a:solidFill>
                <a:srgbClr val="FFC000"/>
              </a:solidFill>
            </a:endParaRPr>
          </a:p>
          <a:p>
            <a:pPr>
              <a:lnSpc>
                <a:spcPct val="150000"/>
              </a:lnSpc>
            </a:pPr>
            <a:r>
              <a:rPr lang="zh-CN" altLang="en-US" b="1" dirty="0">
                <a:latin typeface="微软雅黑" panose="020B0503020204020204" pitchFamily="34" charset="-122"/>
                <a:ea typeface="微软雅黑" panose="020B0503020204020204" pitchFamily="34" charset="-122"/>
              </a:rPr>
              <a:t>脏数据引入了费时费力的人工操作：</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当前标注仅给出了</a:t>
            </a:r>
            <a:r>
              <a:rPr lang="zh-CN" altLang="en-US" sz="1200" dirty="0">
                <a:solidFill>
                  <a:srgbClr val="FF0000"/>
                </a:solidFill>
                <a:latin typeface="微软雅黑" panose="020B0503020204020204" pitchFamily="34" charset="-122"/>
                <a:ea typeface="微软雅黑" panose="020B0503020204020204" pitchFamily="34" charset="-122"/>
              </a:rPr>
              <a:t>粗略</a:t>
            </a:r>
            <a:r>
              <a:rPr lang="zh-CN" altLang="en-US" sz="1200" dirty="0">
                <a:latin typeface="微软雅黑" panose="020B0503020204020204" pitchFamily="34" charset="-122"/>
                <a:ea typeface="微软雅黑" panose="020B0503020204020204" pitchFamily="34" charset="-122"/>
              </a:rPr>
              <a:t>的</a:t>
            </a:r>
            <a:r>
              <a:rPr lang="zh-CN" altLang="en-US" sz="1200" b="1" dirty="0">
                <a:latin typeface="微软雅黑" panose="020B0503020204020204" pitchFamily="34" charset="-122"/>
                <a:ea typeface="微软雅黑" panose="020B0503020204020204" pitchFamily="34" charset="-122"/>
              </a:rPr>
              <a:t>事故区间</a:t>
            </a:r>
            <a:r>
              <a:rPr lang="zh-CN" altLang="en-US" sz="1200" dirty="0">
                <a:latin typeface="微软雅黑" panose="020B0503020204020204" pitchFamily="34" charset="-122"/>
                <a:ea typeface="微软雅黑" panose="020B0503020204020204" pitchFamily="34" charset="-122"/>
              </a:rPr>
              <a:t>，需要</a:t>
            </a:r>
            <a:r>
              <a:rPr lang="zh-CN" altLang="en-US" sz="1200" dirty="0">
                <a:solidFill>
                  <a:srgbClr val="FF0000"/>
                </a:solidFill>
                <a:latin typeface="微软雅黑" panose="020B0503020204020204" pitchFamily="34" charset="-122"/>
                <a:ea typeface="微软雅黑" panose="020B0503020204020204" pitchFamily="34" charset="-122"/>
              </a:rPr>
              <a:t>人工二次细化</a:t>
            </a:r>
            <a:r>
              <a:rPr lang="zh-CN" altLang="en-US" sz="1200" dirty="0">
                <a:latin typeface="微软雅黑" panose="020B0503020204020204" pitchFamily="34" charset="-122"/>
                <a:ea typeface="微软雅黑" panose="020B0503020204020204" pitchFamily="34" charset="-122"/>
              </a:rPr>
              <a:t>事故对应的时间段</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7CBDA7-5256-4C53-9FF7-D4B423C6760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75818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28375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61870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3996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4C1C49-8E48-4E08-8E3F-079A7FBC1BA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2010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4C1C49-8E48-4E08-8E3F-079A7FBC1BA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50994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4C1C49-8E48-4E08-8E3F-079A7FBC1BA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115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00070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309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14803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47160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06175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33303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64163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17770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文本占位符 23"/>
          <p:cNvSpPr>
            <a:spLocks noGrp="1"/>
          </p:cNvSpPr>
          <p:nvPr>
            <p:ph type="body" sz="quarter" idx="13" hasCustomPrompt="1"/>
          </p:nvPr>
        </p:nvSpPr>
        <p:spPr>
          <a:xfrm>
            <a:off x="5028402" y="4774321"/>
            <a:ext cx="2135187" cy="190500"/>
          </a:xfrm>
          <a:prstGeom prst="rect">
            <a:avLst/>
          </a:prstGeom>
        </p:spPr>
        <p:txBody>
          <a:bodyPr/>
          <a:lstStyle>
            <a:lvl1pPr marL="0" algn="ctr" defTabSz="914400" rtl="0" eaLnBrk="1" latinLnBrk="0" hangingPunct="1">
              <a:defRPr kumimoji="1" lang="zh-CN" altLang="en-US" sz="1400" b="1" kern="12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2019.05.09</a:t>
            </a:r>
            <a:endParaRPr lang="zh-CN" altLang="en-US" dirty="0"/>
          </a:p>
        </p:txBody>
      </p:sp>
      <p:sp>
        <p:nvSpPr>
          <p:cNvPr id="26" name="文本占位符 25"/>
          <p:cNvSpPr>
            <a:spLocks noGrp="1"/>
          </p:cNvSpPr>
          <p:nvPr>
            <p:ph type="body" sz="quarter" idx="14" hasCustomPrompt="1"/>
          </p:nvPr>
        </p:nvSpPr>
        <p:spPr>
          <a:xfrm>
            <a:off x="4657721" y="4247165"/>
            <a:ext cx="2876550" cy="3238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1" lang="zh-CN" altLang="en-US" sz="1600" b="1" kern="1200" dirty="0">
                <a:solidFill>
                  <a:srgbClr val="2768A6"/>
                </a:solidFill>
                <a:latin typeface="造字工房力黑（非商用）常规体" pitchFamily="50" charset="-122"/>
                <a:ea typeface="造字工房力黑（非商用）常规体" pitchFamily="50" charset="-122"/>
                <a:cs typeface="造字工房力黑（非商用）常规体" pitchFamily="50"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工程信息中心</a:t>
            </a:r>
          </a:p>
        </p:txBody>
      </p:sp>
      <p:sp>
        <p:nvSpPr>
          <p:cNvPr id="31" name="文本占位符 30"/>
          <p:cNvSpPr>
            <a:spLocks noGrp="1"/>
          </p:cNvSpPr>
          <p:nvPr>
            <p:ph type="body" sz="quarter" idx="15" hasCustomPrompt="1"/>
          </p:nvPr>
        </p:nvSpPr>
        <p:spPr>
          <a:xfrm>
            <a:off x="4030660" y="3126466"/>
            <a:ext cx="4130675" cy="714375"/>
          </a:xfrm>
          <a:prstGeom prst="rect">
            <a:avLst/>
          </a:prstGeom>
        </p:spPr>
        <p:txBody>
          <a:bodyPr/>
          <a:lstStyle>
            <a:lvl1pPr>
              <a:defRPr sz="3600" b="1">
                <a:latin typeface="+mj-ea"/>
                <a:ea typeface="+mj-ea"/>
              </a:defRPr>
            </a:lvl1pPr>
            <a:lvl2pPr>
              <a:defRPr sz="3600" b="1">
                <a:latin typeface="+mj-ea"/>
                <a:ea typeface="+mj-ea"/>
              </a:defRPr>
            </a:lvl2pPr>
            <a:lvl3pPr>
              <a:defRPr sz="3600" b="1">
                <a:latin typeface="+mj-ea"/>
                <a:ea typeface="+mj-ea"/>
              </a:defRPr>
            </a:lvl3pPr>
            <a:lvl4pPr>
              <a:defRPr sz="3600" b="1">
                <a:latin typeface="+mj-ea"/>
                <a:ea typeface="+mj-ea"/>
              </a:defRPr>
            </a:lvl4pPr>
            <a:lvl5pPr>
              <a:defRPr sz="3600" b="1">
                <a:latin typeface="+mj-ea"/>
                <a:ea typeface="+mj-ea"/>
              </a:defRPr>
            </a:lvl5pPr>
          </a:lstStyle>
          <a:p>
            <a:pPr lvl="0"/>
            <a:r>
              <a:rPr lang="zh-CN" altLang="en-US" dirty="0"/>
              <a:t>单击此处输入标题</a:t>
            </a:r>
          </a:p>
        </p:txBody>
      </p:sp>
      <p:sp>
        <p:nvSpPr>
          <p:cNvPr id="36" name="文本占位符 35"/>
          <p:cNvSpPr>
            <a:spLocks noGrp="1"/>
          </p:cNvSpPr>
          <p:nvPr>
            <p:ph type="body" sz="quarter" idx="16" hasCustomPrompt="1"/>
          </p:nvPr>
        </p:nvSpPr>
        <p:spPr>
          <a:xfrm>
            <a:off x="4476745" y="2399706"/>
            <a:ext cx="3238500" cy="4889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单击此处输入小标题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2020/5/11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02421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标题幻灯片">
    <p:bg>
      <p:bgRef idx="1001">
        <a:schemeClr val="bg1"/>
      </p:bgRef>
    </p:bg>
    <p:spTree>
      <p:nvGrpSpPr>
        <p:cNvPr id="1" name=""/>
        <p:cNvGrpSpPr/>
        <p:nvPr/>
      </p:nvGrpSpPr>
      <p:grpSpPr>
        <a:xfrm>
          <a:off x="0" y="0"/>
          <a:ext cx="0" cy="0"/>
          <a:chOff x="0" y="0"/>
          <a:chExt cx="0" cy="0"/>
        </a:xfrm>
      </p:grpSpPr>
      <p:sp>
        <p:nvSpPr>
          <p:cNvPr id="24" name="任意多边形: 形状 23"/>
          <p:cNvSpPr>
            <a:spLocks noGrp="1"/>
          </p:cNvSpPr>
          <p:nvPr>
            <p:ph type="pic" sz="quarter" idx="10"/>
          </p:nvPr>
        </p:nvSpPr>
        <p:spPr>
          <a:xfrm>
            <a:off x="0" y="1"/>
            <a:ext cx="12192000" cy="3210560"/>
          </a:xfrm>
          <a:prstGeom prst="rect">
            <a:avLst/>
          </a:prstGeom>
        </p:spPr>
        <p:txBody>
          <a:bodyPr wrap="square">
            <a:noAutofit/>
          </a:bodyPr>
          <a:lstStyle/>
          <a:p>
            <a:endParaRPr lang="zh-CN" altLang="en-US" dirty="0"/>
          </a:p>
        </p:txBody>
      </p:sp>
      <p:sp>
        <p:nvSpPr>
          <p:cNvPr id="22" name="任意多边形: 形状 21"/>
          <p:cNvSpPr>
            <a:spLocks noGrp="1"/>
          </p:cNvSpPr>
          <p:nvPr>
            <p:ph type="body" sz="quarter" idx="11"/>
          </p:nvPr>
        </p:nvSpPr>
        <p:spPr>
          <a:xfrm>
            <a:off x="669925" y="1"/>
            <a:ext cx="2967355" cy="4622800"/>
          </a:xfrm>
          <a:prstGeom prst="rect">
            <a:avLst/>
          </a:prstGeom>
          <a:solidFill>
            <a:schemeClr val="accent2">
              <a:alpha val="80000"/>
            </a:schemeClr>
          </a:solidFill>
        </p:spPr>
        <p:txBody>
          <a:bodyPr wrap="square">
            <a:noAutofit/>
          </a:bodyPr>
          <a:lstStyle>
            <a:lvl1pPr>
              <a:defRPr>
                <a:solidFill>
                  <a:schemeClr val="tx1">
                    <a:alpha val="0"/>
                  </a:schemeClr>
                </a:solidFill>
              </a:defRPr>
            </a:lvl1pPr>
          </a:lstStyle>
          <a:p>
            <a:pPr lvl="0"/>
            <a:endParaRPr lang="zh-CN" altLang="en-US" dirty="0"/>
          </a:p>
        </p:txBody>
      </p:sp>
      <p:sp>
        <p:nvSpPr>
          <p:cNvPr id="6" name="副标题 2"/>
          <p:cNvSpPr>
            <a:spLocks noGrp="1"/>
          </p:cNvSpPr>
          <p:nvPr>
            <p:ph type="subTitle" idx="1" hasCustomPrompt="1"/>
          </p:nvPr>
        </p:nvSpPr>
        <p:spPr>
          <a:xfrm>
            <a:off x="4403035" y="4248324"/>
            <a:ext cx="7117453" cy="558799"/>
          </a:xfrm>
        </p:spPr>
        <p:txBody>
          <a:bodyPr anchor="ctr">
            <a:normAutofit/>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2000" spc="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7" name="标题 1"/>
          <p:cNvSpPr>
            <a:spLocks noGrp="1"/>
          </p:cNvSpPr>
          <p:nvPr>
            <p:ph type="ctrTitle" hasCustomPrompt="1"/>
          </p:nvPr>
        </p:nvSpPr>
        <p:spPr>
          <a:xfrm>
            <a:off x="4403036" y="3449916"/>
            <a:ext cx="7117452" cy="767764"/>
          </a:xfrm>
        </p:spPr>
        <p:txBody>
          <a:bodyPr anchor="b">
            <a:normAutofit/>
          </a:bodyPr>
          <a:lstStyle>
            <a:lvl1pPr algn="l">
              <a:defRPr sz="3600" b="1" spc="0">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56118513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2020/5/11</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Tree>
    <p:extLst>
      <p:ext uri="{BB962C8B-B14F-4D97-AF65-F5344CB8AC3E}">
        <p14:creationId xmlns:p14="http://schemas.microsoft.com/office/powerpoint/2010/main" val="2199269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5" name="组合 24"/>
          <p:cNvGrpSpPr/>
          <p:nvPr userDrawn="1"/>
        </p:nvGrpSpPr>
        <p:grpSpPr>
          <a:xfrm>
            <a:off x="1566263" y="1755040"/>
            <a:ext cx="3097313" cy="1586332"/>
            <a:chOff x="1214065" y="1774867"/>
            <a:chExt cx="3097313" cy="1586332"/>
          </a:xfrm>
        </p:grpSpPr>
        <p:sp>
          <p:nvSpPr>
            <p:cNvPr id="27" name="TextBox 29"/>
            <p:cNvSpPr txBox="1"/>
            <p:nvPr userDrawn="1"/>
          </p:nvSpPr>
          <p:spPr>
            <a:xfrm>
              <a:off x="2251981" y="2776424"/>
              <a:ext cx="2059397" cy="489878"/>
            </a:xfrm>
            <a:prstGeom prst="rect">
              <a:avLst/>
            </a:prstGeom>
            <a:noFill/>
          </p:spPr>
          <p:txBody>
            <a:bodyPr wrap="square" lIns="107951" tIns="53975" rIns="107951" bIns="53975" rtlCol="0">
              <a:spAutoFit/>
            </a:bodyPr>
            <a:lstStyle/>
            <a:p>
              <a:r>
                <a:rPr lang="en-US" altLang="zh-CN" sz="2475" b="1" spc="-144" dirty="0">
                  <a:solidFill>
                    <a:schemeClr val="accent6"/>
                  </a:solidFill>
                  <a:latin typeface="微软雅黑" panose="020B0503020204020204" pitchFamily="34" charset="-122"/>
                  <a:ea typeface="微软雅黑" panose="020B0503020204020204" pitchFamily="34" charset="-122"/>
                </a:rPr>
                <a:t>ONTENTS</a:t>
              </a:r>
              <a:endParaRPr lang="zh-CN" altLang="en-US" sz="2475" b="1" spc="-144" dirty="0">
                <a:solidFill>
                  <a:schemeClr val="accent6"/>
                </a:solidFill>
                <a:latin typeface="微软雅黑" panose="020B0503020204020204" pitchFamily="34" charset="-122"/>
                <a:ea typeface="微软雅黑" panose="020B0503020204020204" pitchFamily="34" charset="-122"/>
              </a:endParaRPr>
            </a:p>
          </p:txBody>
        </p:sp>
        <p:sp>
          <p:nvSpPr>
            <p:cNvPr id="28" name="TextBox 5"/>
            <p:cNvSpPr>
              <a:spLocks noChangeArrowheads="1"/>
            </p:cNvSpPr>
            <p:nvPr userDrawn="1"/>
          </p:nvSpPr>
          <p:spPr bwMode="auto">
            <a:xfrm>
              <a:off x="2251981" y="1887906"/>
              <a:ext cx="158917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5400" b="1" dirty="0">
                  <a:solidFill>
                    <a:schemeClr val="accent3">
                      <a:lumMod val="50000"/>
                    </a:schemeClr>
                  </a:solidFill>
                  <a:latin typeface="微软雅黑" panose="020B0503020204020204" pitchFamily="34" charset="-122"/>
                  <a:ea typeface="微软雅黑" panose="020B0503020204020204" pitchFamily="34" charset="-122"/>
                  <a:sym typeface="Bebas Neue" pitchFamily="2" charset="0"/>
                </a:rPr>
                <a:t>目录</a:t>
              </a:r>
              <a:endParaRPr lang="en-US" sz="5400" b="1" dirty="0">
                <a:solidFill>
                  <a:schemeClr val="accent3">
                    <a:lumMod val="50000"/>
                  </a:schemeClr>
                </a:solidFill>
                <a:latin typeface="微软雅黑" panose="020B0503020204020204" pitchFamily="34" charset="-122"/>
                <a:ea typeface="微软雅黑" panose="020B0503020204020204" pitchFamily="34" charset="-122"/>
                <a:sym typeface="Bebas Neue" pitchFamily="2" charset="0"/>
              </a:endParaRPr>
            </a:p>
          </p:txBody>
        </p:sp>
        <p:sp>
          <p:nvSpPr>
            <p:cNvPr id="29" name="Rectangle 5"/>
            <p:cNvSpPr>
              <a:spLocks noChangeArrowheads="1"/>
            </p:cNvSpPr>
            <p:nvPr userDrawn="1"/>
          </p:nvSpPr>
          <p:spPr bwMode="auto">
            <a:xfrm>
              <a:off x="1283288" y="1958049"/>
              <a:ext cx="996950" cy="1196975"/>
            </a:xfrm>
            <a:prstGeom prst="rect">
              <a:avLst/>
            </a:prstGeom>
            <a:solidFill>
              <a:srgbClr val="2768A6"/>
            </a:solidFill>
            <a:ln>
              <a:noFill/>
            </a:ln>
          </p:spPr>
          <p:txBody>
            <a:bodyPr/>
            <a:lstStyle/>
            <a:p>
              <a:pPr algn="ctr"/>
              <a:endParaRPr lang="zh-CN" altLang="en-US" sz="8800" b="1" dirty="0">
                <a:solidFill>
                  <a:schemeClr val="bg1"/>
                </a:solidFill>
              </a:endParaRPr>
            </a:p>
          </p:txBody>
        </p:sp>
        <p:sp>
          <p:nvSpPr>
            <p:cNvPr id="30" name="TextBox 29"/>
            <p:cNvSpPr txBox="1"/>
            <p:nvPr userDrawn="1"/>
          </p:nvSpPr>
          <p:spPr>
            <a:xfrm>
              <a:off x="1214065" y="1774867"/>
              <a:ext cx="2059397" cy="1586332"/>
            </a:xfrm>
            <a:prstGeom prst="rect">
              <a:avLst/>
            </a:prstGeom>
            <a:noFill/>
          </p:spPr>
          <p:txBody>
            <a:bodyPr wrap="square" lIns="107951" tIns="53975" rIns="107951" bIns="53975" rtlCol="0">
              <a:spAutoFit/>
            </a:bodyPr>
            <a:lstStyle/>
            <a:p>
              <a:r>
                <a:rPr lang="en-US" altLang="zh-CN" sz="9600" b="1" spc="-144" dirty="0">
                  <a:solidFill>
                    <a:schemeClr val="bg1"/>
                  </a:solidFill>
                  <a:latin typeface="微软雅黑" panose="020B0503020204020204" pitchFamily="34" charset="-122"/>
                  <a:ea typeface="微软雅黑" panose="020B0503020204020204" pitchFamily="34" charset="-122"/>
                </a:rPr>
                <a:t>C</a:t>
              </a:r>
              <a:endParaRPr lang="zh-CN" altLang="en-US" sz="9600" b="1" spc="-144" dirty="0">
                <a:solidFill>
                  <a:schemeClr val="bg1"/>
                </a:solidFill>
                <a:latin typeface="微软雅黑" panose="020B0503020204020204" pitchFamily="34" charset="-122"/>
                <a:ea typeface="微软雅黑" panose="020B0503020204020204" pitchFamily="34" charset="-122"/>
              </a:endParaRPr>
            </a:p>
          </p:txBody>
        </p:sp>
      </p:grpSp>
      <p:sp>
        <p:nvSpPr>
          <p:cNvPr id="7"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插入文本、链接或图片</a:t>
            </a:r>
          </a:p>
        </p:txBody>
      </p:sp>
      <p:sp>
        <p:nvSpPr>
          <p:cNvPr id="8" name="文本占位符 7"/>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pitchFamily="34" charset="-122"/>
                <a:ea typeface="微软雅黑" panose="020B0503020204020204" pitchFamily="34" charset="-122"/>
                <a:cs typeface="+mn-cs"/>
              </a:defRPr>
            </a:lvl1pPr>
          </a:lstStyle>
          <a:p>
            <a:pPr lvl="0"/>
            <a:r>
              <a:rPr lang="zh-CN" altLang="en-US" dirty="0"/>
              <a:t>标题</a:t>
            </a:r>
            <a:r>
              <a:rPr lang="en-US" altLang="zh-CN" dirty="0"/>
              <a:t>1</a:t>
            </a:r>
            <a:endParaRPr lang="zh-CN" altLang="en-US" dirty="0"/>
          </a:p>
        </p:txBody>
      </p:sp>
      <p:sp>
        <p:nvSpPr>
          <p:cNvPr id="7" name="灯片编号占位符 2"/>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2681287" y="2967037"/>
            <a:ext cx="6829425" cy="923925"/>
          </a:xfrm>
          <a:prstGeom prst="rect">
            <a:avLst/>
          </a:prstGeom>
        </p:spPr>
        <p:txBody>
          <a:bodyPr/>
          <a:lstStyle>
            <a:lvl1pPr algn="ctr">
              <a:defRPr sz="6600" b="1">
                <a:latin typeface="+mj-ea"/>
                <a:ea typeface="+mj-ea"/>
              </a:defRPr>
            </a:lvl1pPr>
          </a:lstStyle>
          <a:p>
            <a:pPr lvl="0"/>
            <a:r>
              <a:rPr lang="zh-CN" altLang="en-US" dirty="0"/>
              <a:t>谢谢！</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022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2020/5/11</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433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2020/5/11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35104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3CF8B-94AD-41D2-957D-3444D10BBA0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2020/5/11</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742886387"/>
      </p:ext>
    </p:extLst>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01ADC-917B-4C29-A0AC-78651E7F56C9}" type="datetimeFigureOut">
              <a:rPr lang="zh-CN" altLang="en-US" smtClean="0"/>
              <a:t>2020/5/11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3FA28D-F624-4D3D-80CC-AE3FFEFA9A3D}" type="slidenum">
              <a:rPr lang="zh-CN" altLang="en-US" smtClean="0"/>
              <a:t>‹#›</a:t>
            </a:fld>
            <a:endParaRPr lang="zh-CN" altLang="en-US"/>
          </a:p>
        </p:txBody>
      </p:sp>
    </p:spTree>
    <p:extLst>
      <p:ext uri="{BB962C8B-B14F-4D97-AF65-F5344CB8AC3E}">
        <p14:creationId xmlns:p14="http://schemas.microsoft.com/office/powerpoint/2010/main" val="1919024190"/>
      </p:ext>
    </p:extLst>
  </p:cSld>
  <p:clrMap bg1="lt1" tx1="dk1" bg2="lt2" tx2="dk2" accent1="accent1" accent2="accent2" accent3="accent3" accent4="accent4" accent5="accent5" accent6="accent6" hlink="hlink" folHlink="folHlink"/>
  <p:sldLayoutIdLst>
    <p:sldLayoutId id="2147483659"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2020/5/11</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grpSp>
        <p:nvGrpSpPr>
          <p:cNvPr id="13" name="组合 12"/>
          <p:cNvGrpSpPr/>
          <p:nvPr userDrawn="1"/>
        </p:nvGrpSpPr>
        <p:grpSpPr>
          <a:xfrm>
            <a:off x="695323" y="1016000"/>
            <a:ext cx="10810876" cy="109538"/>
            <a:chOff x="628642" y="0"/>
            <a:chExt cx="27229910" cy="6858000"/>
          </a:xfrm>
        </p:grpSpPr>
        <p:sp>
          <p:nvSpPr>
            <p:cNvPr id="14" name="平行四边形 13"/>
            <p:cNvSpPr/>
            <p:nvPr/>
          </p:nvSpPr>
          <p:spPr>
            <a:xfrm flipH="1">
              <a:off x="628642" y="0"/>
              <a:ext cx="27229910" cy="6858000"/>
            </a:xfrm>
            <a:prstGeom prst="parallelogram">
              <a:avLst>
                <a:gd name="adj" fmla="val 423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5" name="平行四边形 14"/>
            <p:cNvSpPr/>
            <p:nvPr/>
          </p:nvSpPr>
          <p:spPr>
            <a:xfrm flipH="1">
              <a:off x="876300" y="0"/>
              <a:ext cx="7183962" cy="6858000"/>
            </a:xfrm>
            <a:prstGeom prst="parallelogram">
              <a:avLst>
                <a:gd name="adj" fmla="val 38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平行四边形 13"/>
            <p:cNvSpPr/>
            <p:nvPr/>
          </p:nvSpPr>
          <p:spPr>
            <a:xfrm flipH="1">
              <a:off x="1507597" y="0"/>
              <a:ext cx="6240991" cy="6858000"/>
            </a:xfrm>
            <a:custGeom>
              <a:avLst/>
              <a:gdLst>
                <a:gd name="connsiteX0" fmla="*/ 0 w 6783916"/>
                <a:gd name="connsiteY0" fmla="*/ 6858000 h 6858000"/>
                <a:gd name="connsiteX1" fmla="*/ 2886624 w 6783916"/>
                <a:gd name="connsiteY1" fmla="*/ 0 h 6858000"/>
                <a:gd name="connsiteX2" fmla="*/ 6783916 w 6783916"/>
                <a:gd name="connsiteY2" fmla="*/ 0 h 6858000"/>
                <a:gd name="connsiteX3" fmla="*/ 3897292 w 6783916"/>
                <a:gd name="connsiteY3" fmla="*/ 6858000 h 6858000"/>
                <a:gd name="connsiteX4" fmla="*/ 0 w 6783916"/>
                <a:gd name="connsiteY4" fmla="*/ 6858000 h 6858000"/>
                <a:gd name="connsiteX0" fmla="*/ 0 w 6240991"/>
                <a:gd name="connsiteY0" fmla="*/ 6858000 h 6858000"/>
                <a:gd name="connsiteX1" fmla="*/ 2886624 w 6240991"/>
                <a:gd name="connsiteY1" fmla="*/ 0 h 6858000"/>
                <a:gd name="connsiteX2" fmla="*/ 6240991 w 6240991"/>
                <a:gd name="connsiteY2" fmla="*/ 9525 h 6858000"/>
                <a:gd name="connsiteX3" fmla="*/ 3897292 w 6240991"/>
                <a:gd name="connsiteY3" fmla="*/ 6858000 h 6858000"/>
                <a:gd name="connsiteX4" fmla="*/ 0 w 624099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991" h="6858000">
                  <a:moveTo>
                    <a:pt x="0" y="6858000"/>
                  </a:moveTo>
                  <a:lnTo>
                    <a:pt x="2886624" y="0"/>
                  </a:lnTo>
                  <a:lnTo>
                    <a:pt x="6240991" y="9525"/>
                  </a:lnTo>
                  <a:lnTo>
                    <a:pt x="3897292" y="6858000"/>
                  </a:lnTo>
                  <a:lnTo>
                    <a:pt x="0" y="685800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Tree>
    <p:extLst>
      <p:ext uri="{BB962C8B-B14F-4D97-AF65-F5344CB8AC3E}">
        <p14:creationId xmlns:p14="http://schemas.microsoft.com/office/powerpoint/2010/main" val="3594102623"/>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08">
          <p15:clr>
            <a:srgbClr val="F26B43"/>
          </p15:clr>
        </p15:guide>
        <p15:guide id="5" orient="horz" pos="3931">
          <p15:clr>
            <a:srgbClr val="F26B43"/>
          </p15:clr>
        </p15:guide>
        <p15:guide id="6" orient="horz" pos="38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1.xml"/><Relationship Id="rId16"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image" Target="../media/image29.png"/><Relationship Id="rId5" Type="http://schemas.openxmlformats.org/officeDocument/2006/relationships/diagramQuickStyle" Target="../diagrams/quickStyle1.xml"/><Relationship Id="rId15" Type="http://schemas.openxmlformats.org/officeDocument/2006/relationships/image" Target="../media/image33.png"/><Relationship Id="rId10" Type="http://schemas.openxmlformats.org/officeDocument/2006/relationships/image" Target="../media/image28.gif"/><Relationship Id="rId4" Type="http://schemas.openxmlformats.org/officeDocument/2006/relationships/diagramLayout" Target="../diagrams/layout1.xml"/><Relationship Id="rId9" Type="http://schemas.openxmlformats.org/officeDocument/2006/relationships/image" Target="../media/image27.pn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36.png"/><Relationship Id="rId7" Type="http://schemas.openxmlformats.org/officeDocument/2006/relationships/diagramData" Target="../diagrams/data2.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diagramDrawing" Target="../diagrams/drawing2.xml"/><Relationship Id="rId5" Type="http://schemas.openxmlformats.org/officeDocument/2006/relationships/image" Target="../media/image35.png"/><Relationship Id="rId10" Type="http://schemas.openxmlformats.org/officeDocument/2006/relationships/diagramColors" Target="../diagrams/colors2.xml"/><Relationship Id="rId4" Type="http://schemas.openxmlformats.org/officeDocument/2006/relationships/image" Target="../media/image37.png"/><Relationship Id="rId9"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hyperlink" Target="https://discourse.numenta.org/t/unsupervised-real-time-anomaly-detection-for-streaming-data/3062" TargetMode="External"/><Relationship Id="rId3" Type="http://schemas.openxmlformats.org/officeDocument/2006/relationships/hyperlink" Target="https://discourse.numenta.org/t/how-should-i-represent-my-input-with-multiple-fields/1234" TargetMode="External"/><Relationship Id="rId7" Type="http://schemas.openxmlformats.org/officeDocument/2006/relationships/hyperlink" Target="https://buttignon.next-cloud.org/index.php/s/a52D5bxBSMKqSNn#pdfviewer"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discourse.numenta.org/t/anomaly-detection-from-multiple-variable/2670" TargetMode="External"/><Relationship Id="rId5" Type="http://schemas.openxmlformats.org/officeDocument/2006/relationships/hyperlink" Target="https://discourse.numenta.org/t/can-htm-be-used-on-multivarient-time-series-problems/3316" TargetMode="External"/><Relationship Id="rId4" Type="http://schemas.openxmlformats.org/officeDocument/2006/relationships/hyperlink" Target="https://discourse.numenta.org/t/doubt-predicted-field-anomaly-likelihood-and-multiple-inputs/193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png"/><Relationship Id="rId7" Type="http://schemas.openxmlformats.org/officeDocument/2006/relationships/image" Target="../media/image72.jpe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71.jpeg"/><Relationship Id="rId5" Type="http://schemas.openxmlformats.org/officeDocument/2006/relationships/image" Target="../media/image70.jpe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slideLayout" Target="../slideLayouts/slideLayout11.xml"/><Relationship Id="rId1" Type="http://schemas.openxmlformats.org/officeDocument/2006/relationships/themeOverride" Target="../theme/themeOverride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a:t>20200510</a:t>
            </a:r>
          </a:p>
        </p:txBody>
      </p:sp>
      <p:sp>
        <p:nvSpPr>
          <p:cNvPr id="3" name="文本占位符 2"/>
          <p:cNvSpPr>
            <a:spLocks noGrp="1"/>
          </p:cNvSpPr>
          <p:nvPr>
            <p:ph type="body" sz="quarter" idx="14"/>
          </p:nvPr>
        </p:nvSpPr>
        <p:spPr/>
        <p:txBody>
          <a:bodyPr/>
          <a:lstStyle/>
          <a:p>
            <a:r>
              <a:rPr lang="zh-CN" altLang="en-US"/>
              <a:t>郭威龙</a:t>
            </a:r>
          </a:p>
        </p:txBody>
      </p:sp>
      <p:sp>
        <p:nvSpPr>
          <p:cNvPr id="4" name="文本占位符 3"/>
          <p:cNvSpPr>
            <a:spLocks noGrp="1"/>
          </p:cNvSpPr>
          <p:nvPr>
            <p:ph type="body" sz="quarter" idx="15"/>
          </p:nvPr>
        </p:nvSpPr>
        <p:spPr/>
        <p:txBody>
          <a:bodyPr/>
          <a:lstStyle/>
          <a:p>
            <a:r>
              <a:rPr lang="zh-CN" altLang="en-US"/>
              <a:t>钻井汇报</a:t>
            </a:r>
          </a:p>
        </p:txBody>
      </p:sp>
      <p:sp>
        <p:nvSpPr>
          <p:cNvPr id="5" name="文本占位符 4"/>
          <p:cNvSpPr>
            <a:spLocks noGrp="1"/>
          </p:cNvSpPr>
          <p:nvPr>
            <p:ph type="body" sz="quarter" idx="16"/>
          </p:nvPr>
        </p:nvSpPr>
        <p:spPr/>
        <p:txBody>
          <a:bodyPr/>
          <a:lstStyle/>
          <a:p>
            <a:endParaRPr lang="zh-CN" altLang="en-US"/>
          </a:p>
        </p:txBody>
      </p:sp>
      <p:cxnSp>
        <p:nvCxnSpPr>
          <p:cNvPr id="6" name="直接连接符 5"/>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10</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zh-CN" altLang="en-US">
                <a:solidFill>
                  <a:schemeClr val="tx1"/>
                </a:solidFill>
                <a:sym typeface="+mn-ea"/>
              </a:rPr>
              <a:t>共</a:t>
            </a:r>
            <a:r>
              <a:rPr lang="en-US" altLang="zh-CN">
                <a:solidFill>
                  <a:schemeClr val="tx1"/>
                </a:solidFill>
                <a:sym typeface="+mn-ea"/>
              </a:rPr>
              <a:t>8000</a:t>
            </a:r>
            <a:r>
              <a:rPr lang="zh-CN" altLang="en-US">
                <a:solidFill>
                  <a:schemeClr val="tx1"/>
                </a:solidFill>
                <a:sym typeface="+mn-ea"/>
              </a:rPr>
              <a:t>条数据   卡钻 </a:t>
            </a:r>
            <a:r>
              <a:rPr lang="en-US" altLang="zh-CN">
                <a:solidFill>
                  <a:schemeClr val="tx1"/>
                </a:solidFill>
                <a:sym typeface="+mn-ea"/>
              </a:rPr>
              <a:t>2000</a:t>
            </a:r>
            <a:r>
              <a:rPr lang="zh-CN" altLang="en-US">
                <a:solidFill>
                  <a:srgbClr val="FFC000"/>
                </a:solidFill>
                <a:sym typeface="+mn-ea"/>
              </a:rPr>
              <a:t> </a:t>
            </a:r>
            <a:r>
              <a:rPr lang="zh-CN" altLang="en-US"/>
              <a:t>   归一化比例：</a:t>
            </a:r>
            <a:r>
              <a:rPr lang="en-US" altLang="zh-CN"/>
              <a:t>*8 </a:t>
            </a:r>
            <a:r>
              <a:rPr lang="zh-CN" altLang="en-US"/>
              <a:t>学习率 </a:t>
            </a:r>
            <a:r>
              <a:rPr lang="en-US" altLang="zh-CN"/>
              <a:t>0.08 </a:t>
            </a:r>
            <a:r>
              <a:rPr lang="zh-CN" altLang="en-US"/>
              <a:t>深度</a:t>
            </a:r>
            <a:r>
              <a:rPr lang="en-US" altLang="zh-CN"/>
              <a:t>-</a:t>
            </a:r>
            <a:r>
              <a:rPr lang="zh-CN" altLang="en-US"/>
              <a:t>泥浆入口温度</a:t>
            </a:r>
            <a:r>
              <a:rPr lang="en-US" altLang="zh-CN">
                <a:solidFill>
                  <a:schemeClr val="tx1"/>
                </a:solidFill>
              </a:rPr>
              <a:t> </a:t>
            </a:r>
          </a:p>
        </p:txBody>
      </p:sp>
      <p:pic>
        <p:nvPicPr>
          <p:cNvPr id="2" name="图片 1"/>
          <p:cNvPicPr>
            <a:picLocks noChangeAspect="1"/>
          </p:cNvPicPr>
          <p:nvPr/>
        </p:nvPicPr>
        <p:blipFill>
          <a:blip r:embed="rId2"/>
          <a:stretch>
            <a:fillRect/>
          </a:stretch>
        </p:blipFill>
        <p:spPr>
          <a:xfrm>
            <a:off x="1041400" y="2244725"/>
            <a:ext cx="8442960" cy="44138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11</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zh-CN" altLang="en-US">
                <a:solidFill>
                  <a:schemeClr val="tx1"/>
                </a:solidFill>
                <a:sym typeface="+mn-ea"/>
              </a:rPr>
              <a:t>共</a:t>
            </a:r>
            <a:r>
              <a:rPr lang="en-US" altLang="zh-CN">
                <a:solidFill>
                  <a:schemeClr val="tx1"/>
                </a:solidFill>
                <a:sym typeface="+mn-ea"/>
              </a:rPr>
              <a:t>8000</a:t>
            </a:r>
            <a:r>
              <a:rPr lang="zh-CN" altLang="en-US">
                <a:solidFill>
                  <a:schemeClr val="tx1"/>
                </a:solidFill>
                <a:sym typeface="+mn-ea"/>
              </a:rPr>
              <a:t>条数据   卡钻 </a:t>
            </a:r>
            <a:r>
              <a:rPr lang="en-US" altLang="zh-CN">
                <a:solidFill>
                  <a:schemeClr val="tx1"/>
                </a:solidFill>
                <a:sym typeface="+mn-ea"/>
              </a:rPr>
              <a:t>2000</a:t>
            </a:r>
            <a:r>
              <a:rPr lang="zh-CN" altLang="en-US">
                <a:solidFill>
                  <a:srgbClr val="FFC000"/>
                </a:solidFill>
                <a:sym typeface="+mn-ea"/>
              </a:rPr>
              <a:t> </a:t>
            </a:r>
            <a:r>
              <a:rPr lang="zh-CN" altLang="en-US"/>
              <a:t>   归一化比例：</a:t>
            </a:r>
            <a:r>
              <a:rPr lang="en-US" altLang="zh-CN"/>
              <a:t>*8 </a:t>
            </a:r>
            <a:r>
              <a:rPr lang="zh-CN" altLang="en-US"/>
              <a:t>学习率 </a:t>
            </a:r>
            <a:r>
              <a:rPr lang="en-US" altLang="zh-CN"/>
              <a:t>0.08 </a:t>
            </a:r>
            <a:r>
              <a:rPr lang="zh-CN" altLang="en-US"/>
              <a:t>深度</a:t>
            </a:r>
            <a:r>
              <a:rPr lang="en-US" altLang="zh-CN"/>
              <a:t>-</a:t>
            </a:r>
            <a:r>
              <a:rPr lang="zh-CN" altLang="en-US"/>
              <a:t>排量</a:t>
            </a:r>
            <a:r>
              <a:rPr lang="en-US" altLang="zh-CN">
                <a:solidFill>
                  <a:schemeClr val="tx1"/>
                </a:solidFill>
              </a:rPr>
              <a:t> </a:t>
            </a:r>
          </a:p>
        </p:txBody>
      </p:sp>
      <p:pic>
        <p:nvPicPr>
          <p:cNvPr id="2" name="图片 1"/>
          <p:cNvPicPr>
            <a:picLocks noChangeAspect="1"/>
          </p:cNvPicPr>
          <p:nvPr/>
        </p:nvPicPr>
        <p:blipFill>
          <a:blip r:embed="rId2"/>
          <a:stretch>
            <a:fillRect/>
          </a:stretch>
        </p:blipFill>
        <p:spPr>
          <a:xfrm>
            <a:off x="1663065" y="2060575"/>
            <a:ext cx="8866505" cy="46335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12</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zh-CN" altLang="en-US">
                <a:solidFill>
                  <a:schemeClr val="tx1"/>
                </a:solidFill>
                <a:sym typeface="+mn-ea"/>
              </a:rPr>
              <a:t>共</a:t>
            </a:r>
            <a:r>
              <a:rPr lang="en-US" altLang="zh-CN">
                <a:solidFill>
                  <a:schemeClr val="tx1"/>
                </a:solidFill>
                <a:sym typeface="+mn-ea"/>
              </a:rPr>
              <a:t>8000</a:t>
            </a:r>
            <a:r>
              <a:rPr lang="zh-CN" altLang="en-US">
                <a:solidFill>
                  <a:schemeClr val="tx1"/>
                </a:solidFill>
                <a:sym typeface="+mn-ea"/>
              </a:rPr>
              <a:t>条数据   卡钻 </a:t>
            </a:r>
            <a:r>
              <a:rPr lang="en-US" altLang="zh-CN">
                <a:solidFill>
                  <a:schemeClr val="tx1"/>
                </a:solidFill>
                <a:sym typeface="+mn-ea"/>
              </a:rPr>
              <a:t>2000</a:t>
            </a:r>
            <a:r>
              <a:rPr lang="zh-CN" altLang="en-US">
                <a:solidFill>
                  <a:srgbClr val="FFC000"/>
                </a:solidFill>
                <a:sym typeface="+mn-ea"/>
              </a:rPr>
              <a:t> </a:t>
            </a:r>
            <a:r>
              <a:rPr lang="zh-CN" altLang="en-US"/>
              <a:t>   归一化比例：</a:t>
            </a:r>
            <a:r>
              <a:rPr lang="en-US" altLang="zh-CN"/>
              <a:t>*8 </a:t>
            </a:r>
            <a:r>
              <a:rPr lang="zh-CN" altLang="en-US"/>
              <a:t>学习率 </a:t>
            </a:r>
            <a:r>
              <a:rPr lang="en-US" altLang="zh-CN"/>
              <a:t>0.08 </a:t>
            </a:r>
            <a:r>
              <a:rPr lang="zh-CN" altLang="en-US"/>
              <a:t>排量</a:t>
            </a:r>
            <a:r>
              <a:rPr lang="en-US" altLang="zh-CN"/>
              <a:t>-</a:t>
            </a:r>
            <a:r>
              <a:rPr lang="en-US" altLang="zh-CN">
                <a:solidFill>
                  <a:schemeClr val="tx1"/>
                </a:solidFill>
              </a:rPr>
              <a:t> </a:t>
            </a:r>
            <a:r>
              <a:rPr lang="zh-CN" altLang="en-US">
                <a:solidFill>
                  <a:schemeClr val="tx1"/>
                </a:solidFill>
              </a:rPr>
              <a:t>泥浆入口温度</a:t>
            </a:r>
          </a:p>
        </p:txBody>
      </p:sp>
      <p:pic>
        <p:nvPicPr>
          <p:cNvPr id="3" name="图片 2"/>
          <p:cNvPicPr>
            <a:picLocks noChangeAspect="1"/>
          </p:cNvPicPr>
          <p:nvPr/>
        </p:nvPicPr>
        <p:blipFill>
          <a:blip r:embed="rId2"/>
          <a:stretch>
            <a:fillRect/>
          </a:stretch>
        </p:blipFill>
        <p:spPr>
          <a:xfrm>
            <a:off x="1197610" y="2150110"/>
            <a:ext cx="7802880" cy="43802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13</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zh-CN" altLang="en-US">
                <a:solidFill>
                  <a:schemeClr val="tx1"/>
                </a:solidFill>
                <a:sym typeface="+mn-ea"/>
              </a:rPr>
              <a:t>共</a:t>
            </a:r>
            <a:r>
              <a:rPr lang="en-US" altLang="zh-CN">
                <a:solidFill>
                  <a:schemeClr val="tx1"/>
                </a:solidFill>
                <a:sym typeface="+mn-ea"/>
              </a:rPr>
              <a:t>8000</a:t>
            </a:r>
            <a:r>
              <a:rPr lang="zh-CN" altLang="en-US">
                <a:solidFill>
                  <a:schemeClr val="tx1"/>
                </a:solidFill>
                <a:sym typeface="+mn-ea"/>
              </a:rPr>
              <a:t>条数据   卡钻 </a:t>
            </a:r>
            <a:r>
              <a:rPr lang="en-US" altLang="zh-CN">
                <a:solidFill>
                  <a:schemeClr val="tx1"/>
                </a:solidFill>
                <a:sym typeface="+mn-ea"/>
              </a:rPr>
              <a:t>2000</a:t>
            </a:r>
            <a:r>
              <a:rPr lang="zh-CN" altLang="en-US">
                <a:solidFill>
                  <a:srgbClr val="FFC000"/>
                </a:solidFill>
                <a:sym typeface="+mn-ea"/>
              </a:rPr>
              <a:t> </a:t>
            </a:r>
            <a:r>
              <a:rPr lang="zh-CN" altLang="en-US"/>
              <a:t>   归一化比例：</a:t>
            </a:r>
            <a:r>
              <a:rPr lang="en-US" altLang="zh-CN"/>
              <a:t>*8 </a:t>
            </a:r>
            <a:r>
              <a:rPr lang="zh-CN" altLang="en-US"/>
              <a:t>学习率 </a:t>
            </a:r>
            <a:r>
              <a:rPr lang="en-US" altLang="zh-CN"/>
              <a:t>0.08 </a:t>
            </a:r>
            <a:r>
              <a:rPr lang="zh-CN" altLang="en-US"/>
              <a:t>泥浆入口温度</a:t>
            </a:r>
            <a:r>
              <a:rPr lang="en-US" altLang="zh-CN"/>
              <a:t>-</a:t>
            </a:r>
            <a:r>
              <a:rPr lang="en-US" altLang="zh-CN">
                <a:solidFill>
                  <a:schemeClr val="tx1"/>
                </a:solidFill>
              </a:rPr>
              <a:t> </a:t>
            </a:r>
            <a:r>
              <a:rPr lang="zh-CN" altLang="en-US">
                <a:solidFill>
                  <a:schemeClr val="tx1"/>
                </a:solidFill>
              </a:rPr>
              <a:t>计量罐</a:t>
            </a:r>
          </a:p>
        </p:txBody>
      </p:sp>
      <p:pic>
        <p:nvPicPr>
          <p:cNvPr id="2" name="图片 1"/>
          <p:cNvPicPr>
            <a:picLocks noChangeAspect="1"/>
          </p:cNvPicPr>
          <p:nvPr/>
        </p:nvPicPr>
        <p:blipFill>
          <a:blip r:embed="rId2"/>
          <a:stretch>
            <a:fillRect/>
          </a:stretch>
        </p:blipFill>
        <p:spPr>
          <a:xfrm>
            <a:off x="1875155" y="2195830"/>
            <a:ext cx="6831330" cy="44583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下一步</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14</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897255"/>
            <a:ext cx="9679940" cy="3415030"/>
          </a:xfrm>
          <a:prstGeom prst="rect">
            <a:avLst/>
          </a:prstGeom>
          <a:noFill/>
        </p:spPr>
        <p:txBody>
          <a:bodyPr wrap="square" rtlCol="0">
            <a:spAutoFit/>
          </a:bodyPr>
          <a:lstStyle/>
          <a:p>
            <a:pPr indent="0">
              <a:buFont typeface="Wingdings" panose="05000000000000000000" charset="0"/>
              <a:buNone/>
            </a:pPr>
            <a:r>
              <a:rPr lang="zh-CN" altLang="en-US" b="1">
                <a:solidFill>
                  <a:schemeClr val="tx1"/>
                </a:solidFill>
              </a:rPr>
              <a:t>第二阶段方案</a:t>
            </a:r>
            <a:endParaRPr lang="zh-CN" altLang="en-US">
              <a:solidFill>
                <a:schemeClr val="tx1"/>
              </a:solidFill>
            </a:endParaRPr>
          </a:p>
          <a:p>
            <a:pPr marL="285750" indent="-285750">
              <a:buFont typeface="Wingdings" panose="05000000000000000000" charset="0"/>
              <a:buChar char="l"/>
            </a:pPr>
            <a:r>
              <a:rPr lang="zh-CN" altLang="en-US">
                <a:solidFill>
                  <a:schemeClr val="tx1"/>
                </a:solidFill>
              </a:rPr>
              <a:t>观察到：属性之间在纵向相关，单属性参数在横向相关，</a:t>
            </a:r>
          </a:p>
          <a:p>
            <a:pPr marL="285750" indent="-285750">
              <a:buFont typeface="Wingdings" panose="05000000000000000000" charset="0"/>
              <a:buChar char="l"/>
            </a:pPr>
            <a:r>
              <a:rPr lang="zh-CN" altLang="en-US">
                <a:solidFill>
                  <a:schemeClr val="tx1"/>
                </a:solidFill>
              </a:rPr>
              <a:t>所寻求的是横纵结合的局部关联特征</a:t>
            </a:r>
          </a:p>
          <a:p>
            <a:pPr indent="0">
              <a:buFont typeface="Wingdings" panose="05000000000000000000" charset="0"/>
              <a:buNone/>
            </a:pPr>
            <a:r>
              <a:rPr lang="zh-CN" altLang="en-US">
                <a:solidFill>
                  <a:schemeClr val="tx1"/>
                </a:solidFill>
              </a:rPr>
              <a:t>方案</a:t>
            </a:r>
          </a:p>
          <a:p>
            <a:pPr marL="285750" indent="-285750">
              <a:buFont typeface="Wingdings" panose="05000000000000000000" charset="0"/>
              <a:buChar char="l"/>
            </a:pPr>
            <a:r>
              <a:rPr lang="zh-CN" altLang="en-US">
                <a:solidFill>
                  <a:schemeClr val="tx1"/>
                </a:solidFill>
              </a:rPr>
              <a:t>假设当前的预测的数值是准确的，如果能够通过学习局部关联特征，把预测数据能够准确地分为正常状态</a:t>
            </a:r>
            <a:r>
              <a:rPr lang="en-US" altLang="zh-CN">
                <a:solidFill>
                  <a:schemeClr val="tx1"/>
                </a:solidFill>
              </a:rPr>
              <a:t>/</a:t>
            </a:r>
            <a:r>
              <a:rPr lang="zh-CN" altLang="en-US">
                <a:solidFill>
                  <a:schemeClr val="tx1"/>
                </a:solidFill>
              </a:rPr>
              <a:t>事故状态，那么当预测的数据被认为是事故时，在当前时刻即可做出对事故的预警，预警时间最长未预测数据能预测的最长时间，本次预警的事故发生的概率为分类器给出事故状态的得分（也可以基于该得分做其他的换算）</a:t>
            </a:r>
          </a:p>
          <a:p>
            <a:pPr marL="285750" indent="-285750">
              <a:buFont typeface="Wingdings" panose="05000000000000000000" charset="0"/>
              <a:buChar char="l"/>
            </a:pPr>
            <a:r>
              <a:rPr lang="zh-CN" altLang="en-US">
                <a:solidFill>
                  <a:schemeClr val="tx1"/>
                </a:solidFill>
              </a:rPr>
              <a:t>第一步：基于第一阶段实验结果，对二个三个参数联合（便于可视化），测试是否存在分类器能够正确区分正常状态</a:t>
            </a:r>
            <a:r>
              <a:rPr lang="en-US" altLang="zh-CN">
                <a:solidFill>
                  <a:schemeClr val="tx1"/>
                </a:solidFill>
              </a:rPr>
              <a:t>/</a:t>
            </a:r>
            <a:r>
              <a:rPr lang="zh-CN" altLang="en-US">
                <a:solidFill>
                  <a:schemeClr val="tx1"/>
                </a:solidFill>
              </a:rPr>
              <a:t>事故状态</a:t>
            </a:r>
          </a:p>
          <a:p>
            <a:pPr marL="285750" indent="-285750">
              <a:buFont typeface="Wingdings" panose="05000000000000000000" charset="0"/>
              <a:buChar char="l"/>
            </a:pPr>
            <a:r>
              <a:rPr lang="zh-CN" altLang="en-US">
                <a:solidFill>
                  <a:srgbClr val="C00000"/>
                </a:solidFill>
              </a:rPr>
              <a:t>第二步：对原始数据进行分块处理，加上标注，训练卷积网络来进行全参数训练</a:t>
            </a:r>
          </a:p>
          <a:p>
            <a:pPr indent="0">
              <a:buFont typeface="Wingdings" panose="05000000000000000000" charset="0"/>
              <a:buNone/>
            </a:pPr>
            <a:r>
              <a:rPr lang="en-US" altLang="zh-CN">
                <a:solidFill>
                  <a:schemeClr val="tx1"/>
                </a:solidFill>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693168" y="2241149"/>
            <a:ext cx="8805664" cy="1015663"/>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工作总结汇报</a:t>
            </a:r>
            <a:endParaRPr kumimoji="0" lang="en-US" altLang="zh-CN"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p:txBody>
      </p:sp>
      <p:sp>
        <p:nvSpPr>
          <p:cNvPr id="3" name="标题 1"/>
          <p:cNvSpPr txBox="1"/>
          <p:nvPr/>
        </p:nvSpPr>
        <p:spPr bwMode="auto">
          <a:xfrm>
            <a:off x="6967930" y="3472311"/>
            <a:ext cx="2448272" cy="984885"/>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赵子飞</a:t>
            </a:r>
            <a:endParaRPr kumimoji="0" lang="x-none"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fld id="{BB962C8B-B14F-4D97-AF65-F5344CB8AC3E}" type="datetime2">
              <a:rPr kumimoji="0" lang="zh-C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pPr marL="0" marR="0" lvl="0" indent="0" algn="ctr" defTabSz="914400" rtl="0" eaLnBrk="1" fontAlgn="auto" latinLnBrk="0" hangingPunct="1">
                <a:lnSpc>
                  <a:spcPct val="100000"/>
                </a:lnSpc>
                <a:spcBef>
                  <a:spcPts val="1200"/>
                </a:spcBef>
                <a:spcAft>
                  <a:spcPts val="0"/>
                </a:spcAft>
                <a:buClrTx/>
                <a:buSzTx/>
                <a:buFontTx/>
                <a:buNone/>
                <a:tabLst/>
                <a:defRPr/>
              </a:pPr>
              <a:t>2020年5月11日</a:t>
            </a:fld>
            <a:endParaRPr kumimoji="0" lang="zh-CN"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6292881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59792" y="2994647"/>
          <a:ext cx="10472712" cy="3863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idx="1"/>
          </p:nvPr>
        </p:nvSpPr>
        <p:spPr/>
        <p:txBody>
          <a:bodyPr/>
          <a:lstStyle/>
          <a:p>
            <a:pPr marL="0" indent="0">
              <a:buNone/>
            </a:pPr>
            <a:r>
              <a:rPr lang="en-US" altLang="zh-CN" b="1" dirty="0"/>
              <a:t>1.1 HTM</a:t>
            </a:r>
            <a:endParaRPr lang="en-US" altLang="zh-CN" dirty="0"/>
          </a:p>
        </p:txBody>
      </p:sp>
      <p:grpSp>
        <p:nvGrpSpPr>
          <p:cNvPr id="34" name="组合 33"/>
          <p:cNvGrpSpPr/>
          <p:nvPr/>
        </p:nvGrpSpPr>
        <p:grpSpPr>
          <a:xfrm>
            <a:off x="2927647" y="1772817"/>
            <a:ext cx="9138523" cy="1008111"/>
            <a:chOff x="2697707" y="1077724"/>
            <a:chExt cx="9368464" cy="1008111"/>
          </a:xfrm>
        </p:grpSpPr>
        <p:sp>
          <p:nvSpPr>
            <p:cNvPr id="35" name="燕尾形箭头 34"/>
            <p:cNvSpPr/>
            <p:nvPr/>
          </p:nvSpPr>
          <p:spPr>
            <a:xfrm>
              <a:off x="2697707" y="1477809"/>
              <a:ext cx="9368464" cy="207941"/>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6" name="任意多边形 35"/>
            <p:cNvSpPr/>
            <p:nvPr/>
          </p:nvSpPr>
          <p:spPr>
            <a:xfrm>
              <a:off x="2698268" y="1077724"/>
              <a:ext cx="2065448" cy="403244"/>
            </a:xfrm>
            <a:custGeom>
              <a:avLst/>
              <a:gdLst>
                <a:gd name="connsiteX0" fmla="*/ 0 w 2065448"/>
                <a:gd name="connsiteY0" fmla="*/ 0 h 403244"/>
                <a:gd name="connsiteX1" fmla="*/ 2065448 w 2065448"/>
                <a:gd name="connsiteY1" fmla="*/ 0 h 403244"/>
                <a:gd name="connsiteX2" fmla="*/ 2065448 w 2065448"/>
                <a:gd name="connsiteY2" fmla="*/ 403244 h 403244"/>
                <a:gd name="connsiteX3" fmla="*/ 0 w 2065448"/>
                <a:gd name="connsiteY3" fmla="*/ 403244 h 403244"/>
                <a:gd name="connsiteX4" fmla="*/ 0 w 2065448"/>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448" h="403244">
                  <a:moveTo>
                    <a:pt x="0" y="0"/>
                  </a:moveTo>
                  <a:lnTo>
                    <a:pt x="2065448" y="0"/>
                  </a:lnTo>
                  <a:lnTo>
                    <a:pt x="2065448"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开始时间 20</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1/1</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7</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00</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7" name="椭圆 36"/>
            <p:cNvSpPr/>
            <p:nvPr/>
          </p:nvSpPr>
          <p:spPr>
            <a:xfrm>
              <a:off x="3693430"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任意多边形 37"/>
            <p:cNvSpPr/>
            <p:nvPr/>
          </p:nvSpPr>
          <p:spPr>
            <a:xfrm>
              <a:off x="4825575" y="1682591"/>
              <a:ext cx="1989375" cy="403244"/>
            </a:xfrm>
            <a:custGeom>
              <a:avLst/>
              <a:gdLst>
                <a:gd name="connsiteX0" fmla="*/ 0 w 1989375"/>
                <a:gd name="connsiteY0" fmla="*/ 0 h 403244"/>
                <a:gd name="connsiteX1" fmla="*/ 1989375 w 1989375"/>
                <a:gd name="connsiteY1" fmla="*/ 0 h 403244"/>
                <a:gd name="connsiteX2" fmla="*/ 1989375 w 1989375"/>
                <a:gd name="connsiteY2" fmla="*/ 403244 h 403244"/>
                <a:gd name="connsiteX3" fmla="*/ 0 w 1989375"/>
                <a:gd name="connsiteY3" fmla="*/ 403244 h 403244"/>
                <a:gd name="connsiteX4" fmla="*/ 0 w 1989375"/>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9375" h="403244">
                  <a:moveTo>
                    <a:pt x="0" y="0"/>
                  </a:moveTo>
                  <a:lnTo>
                    <a:pt x="1989375" y="0"/>
                  </a:lnTo>
                  <a:lnTo>
                    <a:pt x="1989375"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已异常 20</a:t>
              </a:r>
              <a:r>
                <a:rPr kumimoji="0" lang="en-US" altLang="zh-CN"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20</a:t>
              </a:r>
              <a:r>
                <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/1/1</a:t>
              </a:r>
              <a:r>
                <a:rPr kumimoji="0" lang="en-US" altLang="zh-CN"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8</a:t>
              </a:r>
              <a:r>
                <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  0</a:t>
              </a:r>
              <a:r>
                <a:rPr kumimoji="0" lang="en-US" altLang="zh-CN"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2</a:t>
              </a:r>
              <a:r>
                <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a:t>
              </a:r>
              <a:r>
                <a:rPr kumimoji="0" lang="en-US" altLang="zh-CN"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rPr>
                <a:t>00</a:t>
              </a:r>
              <a:endPar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endParaRPr>
            </a:p>
          </p:txBody>
        </p:sp>
        <p:sp>
          <p:nvSpPr>
            <p:cNvPr id="39" name="椭圆 38"/>
            <p:cNvSpPr/>
            <p:nvPr/>
          </p:nvSpPr>
          <p:spPr>
            <a:xfrm>
              <a:off x="5782700"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任意多边形 39"/>
            <p:cNvSpPr/>
            <p:nvPr/>
          </p:nvSpPr>
          <p:spPr>
            <a:xfrm>
              <a:off x="6876809" y="1077724"/>
              <a:ext cx="2243527" cy="403244"/>
            </a:xfrm>
            <a:custGeom>
              <a:avLst/>
              <a:gdLst>
                <a:gd name="connsiteX0" fmla="*/ 0 w 2003479"/>
                <a:gd name="connsiteY0" fmla="*/ 0 h 403244"/>
                <a:gd name="connsiteX1" fmla="*/ 2003479 w 2003479"/>
                <a:gd name="connsiteY1" fmla="*/ 0 h 403244"/>
                <a:gd name="connsiteX2" fmla="*/ 2003479 w 2003479"/>
                <a:gd name="connsiteY2" fmla="*/ 403244 h 403244"/>
                <a:gd name="connsiteX3" fmla="*/ 0 w 2003479"/>
                <a:gd name="connsiteY3" fmla="*/ 403244 h 403244"/>
                <a:gd name="connsiteX4" fmla="*/ 0 w 2003479"/>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479" h="403244">
                  <a:moveTo>
                    <a:pt x="0" y="0"/>
                  </a:moveTo>
                  <a:lnTo>
                    <a:pt x="2003479" y="0"/>
                  </a:lnTo>
                  <a:lnTo>
                    <a:pt x="2003479"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标注事故 20</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1/1</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8</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05</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45</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1" name="椭圆 40"/>
            <p:cNvSpPr/>
            <p:nvPr/>
          </p:nvSpPr>
          <p:spPr>
            <a:xfrm>
              <a:off x="7840986"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任意多边形 41"/>
            <p:cNvSpPr/>
            <p:nvPr/>
          </p:nvSpPr>
          <p:spPr>
            <a:xfrm>
              <a:off x="8942146" y="1682591"/>
              <a:ext cx="2186616" cy="403244"/>
            </a:xfrm>
            <a:custGeom>
              <a:avLst/>
              <a:gdLst>
                <a:gd name="connsiteX0" fmla="*/ 0 w 2186616"/>
                <a:gd name="connsiteY0" fmla="*/ 0 h 403244"/>
                <a:gd name="connsiteX1" fmla="*/ 2186616 w 2186616"/>
                <a:gd name="connsiteY1" fmla="*/ 0 h 403244"/>
                <a:gd name="connsiteX2" fmla="*/ 2186616 w 2186616"/>
                <a:gd name="connsiteY2" fmla="*/ 403244 h 403244"/>
                <a:gd name="connsiteX3" fmla="*/ 0 w 2186616"/>
                <a:gd name="connsiteY3" fmla="*/ 403244 h 403244"/>
                <a:gd name="connsiteX4" fmla="*/ 0 w 2186616"/>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616" h="403244">
                  <a:moveTo>
                    <a:pt x="0" y="0"/>
                  </a:moveTo>
                  <a:lnTo>
                    <a:pt x="2186616" y="0"/>
                  </a:lnTo>
                  <a:lnTo>
                    <a:pt x="2186616"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标注结束 20</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22</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10</a:t>
              </a:r>
              <a:r>
                <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00</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3" name="椭圆 42"/>
            <p:cNvSpPr/>
            <p:nvPr/>
          </p:nvSpPr>
          <p:spPr>
            <a:xfrm>
              <a:off x="9997892"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56" name="矩形 55"/>
          <p:cNvSpPr/>
          <p:nvPr/>
        </p:nvSpPr>
        <p:spPr>
          <a:xfrm>
            <a:off x="1062787" y="2113111"/>
            <a:ext cx="1603324" cy="307777"/>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以</a:t>
            </a: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DF1-1-P11H</a:t>
            </a: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为例</a:t>
            </a:r>
          </a:p>
        </p:txBody>
      </p:sp>
      <p:grpSp>
        <p:nvGrpSpPr>
          <p:cNvPr id="68" name="组合 67"/>
          <p:cNvGrpSpPr/>
          <p:nvPr/>
        </p:nvGrpSpPr>
        <p:grpSpPr>
          <a:xfrm>
            <a:off x="2731852" y="5363281"/>
            <a:ext cx="4924523" cy="1494720"/>
            <a:chOff x="3431704" y="5363281"/>
            <a:chExt cx="4924523" cy="1494720"/>
          </a:xfrm>
        </p:grpSpPr>
        <p:grpSp>
          <p:nvGrpSpPr>
            <p:cNvPr id="66" name="组合 65"/>
            <p:cNvGrpSpPr>
              <a:grpSpLocks noChangeAspect="1"/>
            </p:cNvGrpSpPr>
            <p:nvPr/>
          </p:nvGrpSpPr>
          <p:grpSpPr>
            <a:xfrm>
              <a:off x="3482230" y="5667457"/>
              <a:ext cx="4836900" cy="1140778"/>
              <a:chOff x="1249260" y="2870994"/>
              <a:chExt cx="9693480" cy="2286198"/>
            </a:xfrm>
          </p:grpSpPr>
          <p:pic>
            <p:nvPicPr>
              <p:cNvPr id="61" name="图片 60"/>
              <p:cNvPicPr>
                <a:picLocks noChangeAspect="1"/>
              </p:cNvPicPr>
              <p:nvPr/>
            </p:nvPicPr>
            <p:blipFill>
              <a:blip r:embed="rId8"/>
              <a:stretch>
                <a:fillRect/>
              </a:stretch>
            </p:blipFill>
            <p:spPr>
              <a:xfrm>
                <a:off x="1249260" y="2870994"/>
                <a:ext cx="9693480" cy="2286198"/>
              </a:xfrm>
              <a:prstGeom prst="rect">
                <a:avLst/>
              </a:prstGeom>
            </p:spPr>
          </p:pic>
          <p:sp>
            <p:nvSpPr>
              <p:cNvPr id="62" name="矩形 61"/>
              <p:cNvSpPr/>
              <p:nvPr/>
            </p:nvSpPr>
            <p:spPr>
              <a:xfrm>
                <a:off x="2711624" y="3015010"/>
                <a:ext cx="7632848"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3" name="矩形 62"/>
              <p:cNvSpPr/>
              <p:nvPr/>
            </p:nvSpPr>
            <p:spPr>
              <a:xfrm>
                <a:off x="2063552" y="3953726"/>
                <a:ext cx="7128792"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矩形 63"/>
              <p:cNvSpPr/>
              <p:nvPr/>
            </p:nvSpPr>
            <p:spPr>
              <a:xfrm>
                <a:off x="4365300" y="3497734"/>
                <a:ext cx="2882828"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矩形 64"/>
              <p:cNvSpPr/>
              <p:nvPr/>
            </p:nvSpPr>
            <p:spPr>
              <a:xfrm>
                <a:off x="2063552" y="4407987"/>
                <a:ext cx="3960440"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7" name="矩形 66"/>
            <p:cNvSpPr/>
            <p:nvPr/>
          </p:nvSpPr>
          <p:spPr>
            <a:xfrm>
              <a:off x="3431704" y="5363281"/>
              <a:ext cx="4924523" cy="1494720"/>
            </a:xfrm>
            <a:prstGeom prst="rect">
              <a:avLst/>
            </a:prstGeom>
            <a:noFill/>
            <a:ln w="1905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9" name="组合 18"/>
          <p:cNvGrpSpPr/>
          <p:nvPr/>
        </p:nvGrpSpPr>
        <p:grpSpPr>
          <a:xfrm>
            <a:off x="6528048" y="2928240"/>
            <a:ext cx="1643520" cy="1544448"/>
            <a:chOff x="6528048" y="2928240"/>
            <a:chExt cx="1643520" cy="1544448"/>
          </a:xfrm>
        </p:grpSpPr>
        <p:pic>
          <p:nvPicPr>
            <p:cNvPr id="59" name="图片 58"/>
            <p:cNvPicPr>
              <a:picLocks noChangeAspect="1"/>
            </p:cNvPicPr>
            <p:nvPr/>
          </p:nvPicPr>
          <p:blipFill rotWithShape="1">
            <a:blip r:embed="rId9"/>
            <a:srcRect r="2705"/>
            <a:stretch/>
          </p:blipFill>
          <p:spPr>
            <a:xfrm>
              <a:off x="6585767" y="2985502"/>
              <a:ext cx="1564140" cy="753921"/>
            </a:xfrm>
            <a:prstGeom prst="rect">
              <a:avLst/>
            </a:prstGeom>
          </p:spPr>
        </p:pic>
        <p:sp>
          <p:nvSpPr>
            <p:cNvPr id="47" name="矩形 46"/>
            <p:cNvSpPr/>
            <p:nvPr/>
          </p:nvSpPr>
          <p:spPr>
            <a:xfrm>
              <a:off x="6528048" y="2928240"/>
              <a:ext cx="1643520" cy="1544448"/>
            </a:xfrm>
            <a:prstGeom prst="rect">
              <a:avLst/>
            </a:prstGeom>
            <a:noFill/>
            <a:ln w="1905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0" name="组合 19"/>
          <p:cNvGrpSpPr/>
          <p:nvPr/>
        </p:nvGrpSpPr>
        <p:grpSpPr>
          <a:xfrm>
            <a:off x="4876274" y="3018590"/>
            <a:ext cx="1543804" cy="1778562"/>
            <a:chOff x="4876274" y="3018590"/>
            <a:chExt cx="1543804" cy="1778562"/>
          </a:xfrm>
        </p:grpSpPr>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2320" y="3122840"/>
              <a:ext cx="1461379" cy="1098248"/>
            </a:xfrm>
            <a:prstGeom prst="rect">
              <a:avLst/>
            </a:prstGeom>
          </p:spPr>
        </p:pic>
        <p:sp>
          <p:nvSpPr>
            <p:cNvPr id="46" name="矩形 45"/>
            <p:cNvSpPr/>
            <p:nvPr/>
          </p:nvSpPr>
          <p:spPr>
            <a:xfrm>
              <a:off x="4876274" y="3018590"/>
              <a:ext cx="1543804" cy="1778562"/>
            </a:xfrm>
            <a:prstGeom prst="rect">
              <a:avLst/>
            </a:prstGeom>
            <a:no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7" name="组合 56"/>
          <p:cNvGrpSpPr/>
          <p:nvPr/>
        </p:nvGrpSpPr>
        <p:grpSpPr>
          <a:xfrm>
            <a:off x="67556" y="2760181"/>
            <a:ext cx="4752528" cy="2541027"/>
            <a:chOff x="335360" y="2271466"/>
            <a:chExt cx="4752528" cy="2541027"/>
          </a:xfrm>
        </p:grpSpPr>
        <p:grpSp>
          <p:nvGrpSpPr>
            <p:cNvPr id="16" name="组合 15"/>
            <p:cNvGrpSpPr>
              <a:grpSpLocks noChangeAspect="1"/>
            </p:cNvGrpSpPr>
            <p:nvPr/>
          </p:nvGrpSpPr>
          <p:grpSpPr>
            <a:xfrm>
              <a:off x="384802" y="2333538"/>
              <a:ext cx="4631078" cy="2478955"/>
              <a:chOff x="1703512" y="5229376"/>
              <a:chExt cx="6283364" cy="3363398"/>
            </a:xfrm>
          </p:grpSpPr>
          <p:pic>
            <p:nvPicPr>
              <p:cNvPr id="11" name="图片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03512" y="5229376"/>
                <a:ext cx="2112000" cy="1584000"/>
              </a:xfrm>
              <a:prstGeom prst="rect">
                <a:avLst/>
              </a:prstGeom>
              <a:noFill/>
            </p:spPr>
          </p:pic>
          <p:pic>
            <p:nvPicPr>
              <p:cNvPr id="12" name="图片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89194" y="5229376"/>
                <a:ext cx="2112000" cy="1584000"/>
              </a:xfrm>
              <a:prstGeom prst="rect">
                <a:avLst/>
              </a:prstGeom>
              <a:noFill/>
            </p:spPr>
          </p:pic>
          <p:pic>
            <p:nvPicPr>
              <p:cNvPr id="13" name="图片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876" y="5229376"/>
                <a:ext cx="2112000" cy="1584000"/>
              </a:xfrm>
              <a:prstGeom prst="rect">
                <a:avLst/>
              </a:prstGeom>
              <a:noFill/>
            </p:spPr>
          </p:pic>
          <p:pic>
            <p:nvPicPr>
              <p:cNvPr id="14" name="图片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06894" y="6813376"/>
                <a:ext cx="2112001" cy="1584000"/>
              </a:xfrm>
              <a:prstGeom prst="rect">
                <a:avLst/>
              </a:prstGeom>
              <a:noFill/>
            </p:spPr>
          </p:pic>
          <p:pic>
            <p:nvPicPr>
              <p:cNvPr id="15" name="图片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92575" y="6813376"/>
                <a:ext cx="2112001" cy="1584000"/>
              </a:xfrm>
              <a:prstGeom prst="rect">
                <a:avLst/>
              </a:prstGeom>
              <a:noFill/>
            </p:spPr>
          </p:pic>
          <p:sp>
            <p:nvSpPr>
              <p:cNvPr id="5" name="矩形 4"/>
              <p:cNvSpPr/>
              <p:nvPr/>
            </p:nvSpPr>
            <p:spPr>
              <a:xfrm>
                <a:off x="4175220" y="8279586"/>
                <a:ext cx="1346713"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rPr>
                  <a:t>第五种：无变化</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014447" y="8279586"/>
                <a:ext cx="1503311"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rPr>
                  <a:t>第四种：提前波动</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6182430" y="6695585"/>
                <a:ext cx="1503309"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rPr>
                  <a:t>第三种：异常减小</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4089966" y="6695585"/>
                <a:ext cx="1503309"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rPr>
                  <a:t>第二种：逐步增加</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007859" y="6695585"/>
                <a:ext cx="1503309"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rPr>
                  <a:t>第一种：异常增加</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grpSp>
        <p:sp>
          <p:nvSpPr>
            <p:cNvPr id="17" name="矩形 16"/>
            <p:cNvSpPr/>
            <p:nvPr/>
          </p:nvSpPr>
          <p:spPr>
            <a:xfrm>
              <a:off x="335360" y="2271466"/>
              <a:ext cx="4752528" cy="2541027"/>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8" name="组合 17"/>
          <p:cNvGrpSpPr/>
          <p:nvPr/>
        </p:nvGrpSpPr>
        <p:grpSpPr>
          <a:xfrm>
            <a:off x="8196652" y="3717032"/>
            <a:ext cx="3953682" cy="2963890"/>
            <a:chOff x="8196652" y="3717032"/>
            <a:chExt cx="3953682" cy="2963890"/>
          </a:xfrm>
        </p:grpSpPr>
        <p:grpSp>
          <p:nvGrpSpPr>
            <p:cNvPr id="58" name="组合 57"/>
            <p:cNvGrpSpPr>
              <a:grpSpLocks noChangeAspect="1"/>
            </p:cNvGrpSpPr>
            <p:nvPr/>
          </p:nvGrpSpPr>
          <p:grpSpPr>
            <a:xfrm>
              <a:off x="8220870" y="4588000"/>
              <a:ext cx="3894376" cy="2088000"/>
              <a:chOff x="8214399" y="4797075"/>
              <a:chExt cx="3584438" cy="2009596"/>
            </a:xfrm>
          </p:grpSpPr>
          <p:pic>
            <p:nvPicPr>
              <p:cNvPr id="32" name="图片 31"/>
              <p:cNvPicPr>
                <a:picLocks noChangeAspect="1"/>
              </p:cNvPicPr>
              <p:nvPr/>
            </p:nvPicPr>
            <p:blipFill rotWithShape="1">
              <a:blip r:embed="rId16"/>
              <a:srcRect t="35003"/>
              <a:stretch/>
            </p:blipFill>
            <p:spPr>
              <a:xfrm>
                <a:off x="8214400" y="4797075"/>
                <a:ext cx="3584437" cy="576141"/>
              </a:xfrm>
              <a:prstGeom prst="rect">
                <a:avLst/>
              </a:prstGeom>
            </p:spPr>
          </p:pic>
          <p:pic>
            <p:nvPicPr>
              <p:cNvPr id="31" name="图片 30"/>
              <p:cNvPicPr>
                <a:picLocks noChangeAspect="1"/>
              </p:cNvPicPr>
              <p:nvPr/>
            </p:nvPicPr>
            <p:blipFill>
              <a:blip r:embed="rId17"/>
              <a:stretch>
                <a:fillRect/>
              </a:stretch>
            </p:blipFill>
            <p:spPr>
              <a:xfrm>
                <a:off x="8214399" y="5220480"/>
                <a:ext cx="3584437" cy="1586191"/>
              </a:xfrm>
              <a:prstGeom prst="rect">
                <a:avLst/>
              </a:prstGeom>
            </p:spPr>
          </p:pic>
          <p:cxnSp>
            <p:nvCxnSpPr>
              <p:cNvPr id="44" name="直接连接符 43"/>
              <p:cNvCxnSpPr/>
              <p:nvPr/>
            </p:nvCxnSpPr>
            <p:spPr>
              <a:xfrm>
                <a:off x="11496600" y="5301208"/>
                <a:ext cx="0" cy="93610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1578027" y="5301208"/>
                <a:ext cx="2" cy="93610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sp>
          <p:nvSpPr>
            <p:cNvPr id="48" name="矩形 47"/>
            <p:cNvSpPr/>
            <p:nvPr/>
          </p:nvSpPr>
          <p:spPr>
            <a:xfrm>
              <a:off x="8196652" y="3717032"/>
              <a:ext cx="3953682" cy="2963890"/>
            </a:xfrm>
            <a:prstGeom prst="rect">
              <a:avLst/>
            </a:prstGeom>
            <a:noFill/>
            <a:ln w="1905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51" name="标题 1"/>
          <p:cNvSpPr>
            <a:spLocks noGrp="1"/>
          </p:cNvSpPr>
          <p:nvPr>
            <p:ph type="title"/>
          </p:nvPr>
        </p:nvSpPr>
        <p:spPr>
          <a:xfrm>
            <a:off x="609600" y="274638"/>
            <a:ext cx="10972800" cy="1143000"/>
          </a:xfrm>
        </p:spPr>
        <p:txBody>
          <a:bodyPr>
            <a:normAutofit/>
          </a:bodyPr>
          <a:lstStyle/>
          <a:p>
            <a:r>
              <a:rPr lang="en-US" altLang="zh-CN" dirty="0"/>
              <a:t> 1. </a:t>
            </a:r>
            <a:r>
              <a:rPr lang="zh-CN" altLang="en-US" dirty="0"/>
              <a:t>钻井异常预警</a:t>
            </a:r>
          </a:p>
        </p:txBody>
      </p:sp>
    </p:spTree>
    <p:extLst>
      <p:ext uri="{BB962C8B-B14F-4D97-AF65-F5344CB8AC3E}">
        <p14:creationId xmlns:p14="http://schemas.microsoft.com/office/powerpoint/2010/main" val="216482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8B21FE20-E85E-4CD0-91A6-B107966BEF51}"/>
                                            </p:graphicEl>
                                          </p:spTgt>
                                        </p:tgtEl>
                                        <p:attrNameLst>
                                          <p:attrName>style.visibility</p:attrName>
                                        </p:attrNameLst>
                                      </p:cBhvr>
                                      <p:to>
                                        <p:strVal val="visible"/>
                                      </p:to>
                                    </p:set>
                                    <p:animEffect transition="in" filter="fade">
                                      <p:cBhvr>
                                        <p:cTn id="17" dur="500"/>
                                        <p:tgtEl>
                                          <p:spTgt spid="4">
                                            <p:graphicEl>
                                              <a:dgm id="{8B21FE20-E85E-4CD0-91A6-B107966BEF5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67E2D559-6C74-442E-868F-56F3B70076F7}"/>
                                            </p:graphicEl>
                                          </p:spTgt>
                                        </p:tgtEl>
                                        <p:attrNameLst>
                                          <p:attrName>style.visibility</p:attrName>
                                        </p:attrNameLst>
                                      </p:cBhvr>
                                      <p:to>
                                        <p:strVal val="visible"/>
                                      </p:to>
                                    </p:set>
                                    <p:animEffect transition="in" filter="fade">
                                      <p:cBhvr>
                                        <p:cTn id="22" dur="500"/>
                                        <p:tgtEl>
                                          <p:spTgt spid="4">
                                            <p:graphicEl>
                                              <a:dgm id="{67E2D559-6C74-442E-868F-56F3B70076F7}"/>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graphicEl>
                                              <a:dgm id="{6FC54FE7-8760-4E1A-A17A-D5DE10E09532}"/>
                                            </p:graphicEl>
                                          </p:spTgt>
                                        </p:tgtEl>
                                        <p:attrNameLst>
                                          <p:attrName>style.visibility</p:attrName>
                                        </p:attrNameLst>
                                      </p:cBhvr>
                                      <p:to>
                                        <p:strVal val="visible"/>
                                      </p:to>
                                    </p:set>
                                    <p:animEffect transition="in" filter="fade">
                                      <p:cBhvr>
                                        <p:cTn id="25" dur="500"/>
                                        <p:tgtEl>
                                          <p:spTgt spid="4">
                                            <p:graphicEl>
                                              <a:dgm id="{6FC54FE7-8760-4E1A-A17A-D5DE10E09532}"/>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graphicEl>
                                              <a:dgm id="{A656A4AA-9B49-4B82-87DD-228D0CE6C68C}"/>
                                            </p:graphicEl>
                                          </p:spTgt>
                                        </p:tgtEl>
                                        <p:attrNameLst>
                                          <p:attrName>style.visibility</p:attrName>
                                        </p:attrNameLst>
                                      </p:cBhvr>
                                      <p:to>
                                        <p:strVal val="visible"/>
                                      </p:to>
                                    </p:set>
                                    <p:animEffect transition="in" filter="fade">
                                      <p:cBhvr>
                                        <p:cTn id="30" dur="500"/>
                                        <p:tgtEl>
                                          <p:spTgt spid="4">
                                            <p:graphicEl>
                                              <a:dgm id="{A656A4AA-9B49-4B82-87DD-228D0CE6C68C}"/>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99332690-0D3A-470C-9857-E6B5B9D6811D}"/>
                                            </p:graphicEl>
                                          </p:spTgt>
                                        </p:tgtEl>
                                        <p:attrNameLst>
                                          <p:attrName>style.visibility</p:attrName>
                                        </p:attrNameLst>
                                      </p:cBhvr>
                                      <p:to>
                                        <p:strVal val="visible"/>
                                      </p:to>
                                    </p:set>
                                    <p:animEffect transition="in" filter="fade">
                                      <p:cBhvr>
                                        <p:cTn id="33" dur="500"/>
                                        <p:tgtEl>
                                          <p:spTgt spid="4">
                                            <p:graphicEl>
                                              <a:dgm id="{99332690-0D3A-470C-9857-E6B5B9D6811D}"/>
                                            </p:graphic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graphicEl>
                                              <a:dgm id="{4D6AD282-B22A-4F59-8653-C93861FAD439}"/>
                                            </p:graphicEl>
                                          </p:spTgt>
                                        </p:tgtEl>
                                        <p:attrNameLst>
                                          <p:attrName>style.visibility</p:attrName>
                                        </p:attrNameLst>
                                      </p:cBhvr>
                                      <p:to>
                                        <p:strVal val="visible"/>
                                      </p:to>
                                    </p:set>
                                    <p:animEffect transition="in" filter="fade">
                                      <p:cBhvr>
                                        <p:cTn id="46" dur="500"/>
                                        <p:tgtEl>
                                          <p:spTgt spid="4">
                                            <p:graphicEl>
                                              <a:dgm id="{4D6AD282-B22A-4F59-8653-C93861FAD439}"/>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5A4256B5-037D-4A18-BDDA-F3F6922F9817}"/>
                                            </p:graphicEl>
                                          </p:spTgt>
                                        </p:tgtEl>
                                        <p:attrNameLst>
                                          <p:attrName>style.visibility</p:attrName>
                                        </p:attrNameLst>
                                      </p:cBhvr>
                                      <p:to>
                                        <p:strVal val="visible"/>
                                      </p:to>
                                    </p:set>
                                    <p:animEffect transition="in" filter="fade">
                                      <p:cBhvr>
                                        <p:cTn id="49" dur="500"/>
                                        <p:tgtEl>
                                          <p:spTgt spid="4">
                                            <p:graphicEl>
                                              <a:dgm id="{5A4256B5-037D-4A18-BDDA-F3F6922F9817}"/>
                                            </p:graphicEl>
                                          </p:spTgt>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graphicEl>
                                              <a:dgm id="{FD19BB1D-AC8E-4D41-97E7-46FC71F12830}"/>
                                            </p:graphicEl>
                                          </p:spTgt>
                                        </p:tgtEl>
                                        <p:attrNameLst>
                                          <p:attrName>style.visibility</p:attrName>
                                        </p:attrNameLst>
                                      </p:cBhvr>
                                      <p:to>
                                        <p:strVal val="visible"/>
                                      </p:to>
                                    </p:set>
                                    <p:animEffect transition="in" filter="fade">
                                      <p:cBhvr>
                                        <p:cTn id="58" dur="500"/>
                                        <p:tgtEl>
                                          <p:spTgt spid="4">
                                            <p:graphicEl>
                                              <a:dgm id="{FD19BB1D-AC8E-4D41-97E7-46FC71F12830}"/>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E9C7AE4F-4C79-49E9-8C6A-2651B4903944}"/>
                                            </p:graphicEl>
                                          </p:spTgt>
                                        </p:tgtEl>
                                        <p:attrNameLst>
                                          <p:attrName>style.visibility</p:attrName>
                                        </p:attrNameLst>
                                      </p:cBhvr>
                                      <p:to>
                                        <p:strVal val="visible"/>
                                      </p:to>
                                    </p:set>
                                    <p:animEffect transition="in" filter="fade">
                                      <p:cBhvr>
                                        <p:cTn id="61" dur="500"/>
                                        <p:tgtEl>
                                          <p:spTgt spid="4">
                                            <p:graphicEl>
                                              <a:dgm id="{E9C7AE4F-4C79-49E9-8C6A-2651B4903944}"/>
                                            </p:graphicEl>
                                          </p:spTgt>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graphicEl>
                                              <a:dgm id="{200ED324-CA87-4A57-A850-A8B421A1B371}"/>
                                            </p:graphicEl>
                                          </p:spTgt>
                                        </p:tgtEl>
                                        <p:attrNameLst>
                                          <p:attrName>style.visibility</p:attrName>
                                        </p:attrNameLst>
                                      </p:cBhvr>
                                      <p:to>
                                        <p:strVal val="visible"/>
                                      </p:to>
                                    </p:set>
                                    <p:animEffect transition="in" filter="fade">
                                      <p:cBhvr>
                                        <p:cTn id="70" dur="500"/>
                                        <p:tgtEl>
                                          <p:spTgt spid="4">
                                            <p:graphicEl>
                                              <a:dgm id="{200ED324-CA87-4A57-A850-A8B421A1B371}"/>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
                                            <p:graphicEl>
                                              <a:dgm id="{3BFED9B1-C028-4D0B-BA18-8D861EA4C01F}"/>
                                            </p:graphicEl>
                                          </p:spTgt>
                                        </p:tgtEl>
                                        <p:attrNameLst>
                                          <p:attrName>style.visibility</p:attrName>
                                        </p:attrNameLst>
                                      </p:cBhvr>
                                      <p:to>
                                        <p:strVal val="visible"/>
                                      </p:to>
                                    </p:set>
                                    <p:animEffect transition="in" filter="fade">
                                      <p:cBhvr>
                                        <p:cTn id="73" dur="500"/>
                                        <p:tgtEl>
                                          <p:spTgt spid="4">
                                            <p:graphicEl>
                                              <a:dgm id="{3BFED9B1-C028-4D0B-BA18-8D861EA4C01F}"/>
                                            </p:graphicEl>
                                          </p:spTgt>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1. </a:t>
            </a:r>
            <a:r>
              <a:rPr lang="zh-CN" altLang="en-US" dirty="0"/>
              <a:t>钻井事故预警</a:t>
            </a:r>
          </a:p>
        </p:txBody>
      </p:sp>
      <p:pic>
        <p:nvPicPr>
          <p:cNvPr id="13" name="图片 12"/>
          <p:cNvPicPr>
            <a:picLocks noChangeAspect="1"/>
          </p:cNvPicPr>
          <p:nvPr/>
        </p:nvPicPr>
        <p:blipFill>
          <a:blip r:embed="rId3"/>
          <a:stretch>
            <a:fillRect/>
          </a:stretch>
        </p:blipFill>
        <p:spPr>
          <a:xfrm>
            <a:off x="6384032" y="4473376"/>
            <a:ext cx="5287877" cy="2340000"/>
          </a:xfrm>
          <a:prstGeom prst="rect">
            <a:avLst/>
          </a:prstGeom>
        </p:spPr>
      </p:pic>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a:t>1.2 HTM</a:t>
            </a:r>
            <a:r>
              <a:rPr lang="zh-CN" altLang="en-US" sz="2000" b="1" dirty="0"/>
              <a:t>测试数据</a:t>
            </a:r>
            <a:endParaRPr lang="en-US" altLang="zh-CN" sz="2000" b="1" dirty="0"/>
          </a:p>
          <a:p>
            <a:r>
              <a:rPr lang="zh-CN" altLang="en-US" sz="1400" dirty="0"/>
              <a:t>征兆早于事故</a:t>
            </a:r>
            <a:endParaRPr lang="en-US" altLang="zh-CN" sz="1400" dirty="0"/>
          </a:p>
        </p:txBody>
      </p:sp>
      <p:grpSp>
        <p:nvGrpSpPr>
          <p:cNvPr id="12" name="组合 11"/>
          <p:cNvGrpSpPr/>
          <p:nvPr/>
        </p:nvGrpSpPr>
        <p:grpSpPr>
          <a:xfrm>
            <a:off x="2567080" y="3454653"/>
            <a:ext cx="5009267" cy="369332"/>
            <a:chOff x="2207568" y="5275998"/>
            <a:chExt cx="5009267" cy="369332"/>
          </a:xfrm>
        </p:grpSpPr>
        <p:sp>
          <p:nvSpPr>
            <p:cNvPr id="4" name="矩形 3"/>
            <p:cNvSpPr/>
            <p:nvPr/>
          </p:nvSpPr>
          <p:spPr>
            <a:xfrm>
              <a:off x="2207568" y="5275998"/>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5" name="矩形 4"/>
            <p:cNvSpPr/>
            <p:nvPr/>
          </p:nvSpPr>
          <p:spPr>
            <a:xfrm>
              <a:off x="7032104" y="5275998"/>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cxnSp>
        <p:nvCxnSpPr>
          <p:cNvPr id="9" name="直接连接符 8"/>
          <p:cNvCxnSpPr/>
          <p:nvPr/>
        </p:nvCxnSpPr>
        <p:spPr>
          <a:xfrm>
            <a:off x="7536160"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680176"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824192"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048328"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064552"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4"/>
          <a:srcRect t="18018"/>
          <a:stretch/>
        </p:blipFill>
        <p:spPr>
          <a:xfrm>
            <a:off x="974755" y="4406137"/>
            <a:ext cx="4507887" cy="2204328"/>
          </a:xfrm>
          <a:prstGeom prst="rect">
            <a:avLst/>
          </a:prstGeom>
        </p:spPr>
      </p:pic>
      <p:pic>
        <p:nvPicPr>
          <p:cNvPr id="11" name="图片 10"/>
          <p:cNvPicPr>
            <a:picLocks noChangeAspect="1"/>
          </p:cNvPicPr>
          <p:nvPr/>
        </p:nvPicPr>
        <p:blipFill>
          <a:blip r:embed="rId5"/>
          <a:stretch>
            <a:fillRect/>
          </a:stretch>
        </p:blipFill>
        <p:spPr>
          <a:xfrm>
            <a:off x="6384032" y="2133376"/>
            <a:ext cx="5287877" cy="2340000"/>
          </a:xfrm>
          <a:prstGeom prst="rect">
            <a:avLst/>
          </a:prstGeom>
        </p:spPr>
      </p:pic>
      <p:pic>
        <p:nvPicPr>
          <p:cNvPr id="39" name="图片 38"/>
          <p:cNvPicPr>
            <a:picLocks noChangeAspect="1"/>
          </p:cNvPicPr>
          <p:nvPr/>
        </p:nvPicPr>
        <p:blipFill>
          <a:blip r:embed="rId6"/>
          <a:stretch>
            <a:fillRect/>
          </a:stretch>
        </p:blipFill>
        <p:spPr>
          <a:xfrm>
            <a:off x="974754" y="2815799"/>
            <a:ext cx="4507887" cy="1114788"/>
          </a:xfrm>
          <a:prstGeom prst="rect">
            <a:avLst/>
          </a:prstGeom>
        </p:spPr>
      </p:pic>
      <p:cxnSp>
        <p:nvCxnSpPr>
          <p:cNvPr id="41" name="直接连接符 40"/>
          <p:cNvCxnSpPr/>
          <p:nvPr/>
        </p:nvCxnSpPr>
        <p:spPr>
          <a:xfrm>
            <a:off x="11185200" y="2446541"/>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1268000" y="2446541"/>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graphicFrame>
        <p:nvGraphicFramePr>
          <p:cNvPr id="43" name="图示 42"/>
          <p:cNvGraphicFramePr/>
          <p:nvPr/>
        </p:nvGraphicFramePr>
        <p:xfrm>
          <a:off x="2783632" y="1227650"/>
          <a:ext cx="9368464" cy="10081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9484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1. </a:t>
            </a:r>
            <a:r>
              <a:rPr lang="zh-CN" altLang="en-US" dirty="0"/>
              <a:t>钻井事故预警</a:t>
            </a:r>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a:t>1.2 HTM</a:t>
            </a:r>
            <a:r>
              <a:rPr lang="zh-CN" altLang="en-US" sz="2000" b="1" dirty="0"/>
              <a:t>测试数据</a:t>
            </a:r>
            <a:endParaRPr lang="en-US" altLang="zh-CN" sz="2000" b="1" dirty="0"/>
          </a:p>
          <a:p>
            <a:r>
              <a:rPr lang="en-US" altLang="zh-CN" sz="1400" dirty="0"/>
              <a:t>WZ11-2E-14dSa</a:t>
            </a:r>
            <a:r>
              <a:rPr lang="zh-CN" altLang="en-US" sz="1400" dirty="0"/>
              <a:t>交叉验证</a:t>
            </a:r>
            <a:endParaRPr lang="en-US" altLang="zh-CN" sz="1400" dirty="0"/>
          </a:p>
        </p:txBody>
      </p:sp>
      <p:grpSp>
        <p:nvGrpSpPr>
          <p:cNvPr id="50" name="组合 49"/>
          <p:cNvGrpSpPr/>
          <p:nvPr/>
        </p:nvGrpSpPr>
        <p:grpSpPr>
          <a:xfrm>
            <a:off x="96000" y="1234435"/>
            <a:ext cx="12000000" cy="5400000"/>
            <a:chOff x="3169914" y="1234435"/>
            <a:chExt cx="12000000" cy="5400000"/>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914" y="1234435"/>
              <a:ext cx="2400000" cy="1800000"/>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9914" y="1234435"/>
              <a:ext cx="2400000" cy="1800000"/>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9914" y="1234435"/>
              <a:ext cx="2400000" cy="1800000"/>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9914" y="1234435"/>
              <a:ext cx="2400000" cy="1800000"/>
            </a:xfrm>
            <a:prstGeom prst="rect">
              <a:avLst/>
            </a:prstGeom>
          </p:spPr>
        </p:pic>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69914" y="1234435"/>
              <a:ext cx="2400000" cy="1800000"/>
            </a:xfrm>
            <a:prstGeom prst="rect">
              <a:avLst/>
            </a:prstGeom>
          </p:spPr>
        </p:pic>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9914" y="3034435"/>
              <a:ext cx="2400000" cy="1800000"/>
            </a:xfrm>
            <a:prstGeom prst="rect">
              <a:avLst/>
            </a:prstGeom>
          </p:spPr>
        </p:pic>
        <p:pic>
          <p:nvPicPr>
            <p:cNvPr id="36" name="图片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9914" y="3034435"/>
              <a:ext cx="2400000" cy="1800000"/>
            </a:xfrm>
            <a:prstGeom prst="rect">
              <a:avLst/>
            </a:prstGeom>
          </p:spPr>
        </p:pic>
        <p:pic>
          <p:nvPicPr>
            <p:cNvPr id="39" name="图片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69914" y="3034435"/>
              <a:ext cx="2400000" cy="1800000"/>
            </a:xfrm>
            <a:prstGeom prst="rect">
              <a:avLst/>
            </a:prstGeom>
          </p:spPr>
        </p:pic>
        <p:pic>
          <p:nvPicPr>
            <p:cNvPr id="40" name="图片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69914" y="3034435"/>
              <a:ext cx="2400000" cy="1800000"/>
            </a:xfrm>
            <a:prstGeom prst="rect">
              <a:avLst/>
            </a:prstGeom>
          </p:spPr>
        </p:pic>
        <p:pic>
          <p:nvPicPr>
            <p:cNvPr id="41" name="图片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769914" y="3034435"/>
              <a:ext cx="2400000" cy="1800000"/>
            </a:xfrm>
            <a:prstGeom prst="rect">
              <a:avLst/>
            </a:prstGeom>
          </p:spPr>
        </p:pic>
        <p:pic>
          <p:nvPicPr>
            <p:cNvPr id="42" name="图片 4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69914" y="4834435"/>
              <a:ext cx="2400000" cy="1800000"/>
            </a:xfrm>
            <a:prstGeom prst="rect">
              <a:avLst/>
            </a:prstGeom>
          </p:spPr>
        </p:pic>
        <p:pic>
          <p:nvPicPr>
            <p:cNvPr id="43" name="图片 4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569914" y="4834435"/>
              <a:ext cx="2400000" cy="1800000"/>
            </a:xfrm>
            <a:prstGeom prst="rect">
              <a:avLst/>
            </a:prstGeom>
          </p:spPr>
        </p:pic>
        <p:pic>
          <p:nvPicPr>
            <p:cNvPr id="49" name="图片 4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69914" y="4834435"/>
              <a:ext cx="2400000" cy="1800000"/>
            </a:xfrm>
            <a:prstGeom prst="rect">
              <a:avLst/>
            </a:prstGeom>
          </p:spPr>
        </p:pic>
      </p:grpSp>
    </p:spTree>
    <p:extLst>
      <p:ext uri="{BB962C8B-B14F-4D97-AF65-F5344CB8AC3E}">
        <p14:creationId xmlns:p14="http://schemas.microsoft.com/office/powerpoint/2010/main" val="802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1. </a:t>
            </a:r>
            <a:r>
              <a:rPr lang="zh-CN" altLang="en-US" dirty="0"/>
              <a:t>钻井事故预警</a:t>
            </a:r>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a:t>1.2 HTM</a:t>
            </a:r>
            <a:r>
              <a:rPr lang="zh-CN" altLang="en-US" sz="2000" b="1" dirty="0"/>
              <a:t>测试数据</a:t>
            </a:r>
            <a:endParaRPr lang="en-US" altLang="zh-CN" sz="2000" b="1" dirty="0"/>
          </a:p>
          <a:p>
            <a:r>
              <a:rPr lang="en-US" altLang="zh-CN" sz="1400" dirty="0"/>
              <a:t>WZ11-2E-14dSa</a:t>
            </a:r>
            <a:r>
              <a:rPr lang="zh-CN" altLang="en-US" sz="1400" dirty="0"/>
              <a:t>交叉验证</a:t>
            </a:r>
            <a:endParaRPr lang="en-US" altLang="zh-CN" sz="1400" dirty="0"/>
          </a:p>
        </p:txBody>
      </p:sp>
      <p:pic>
        <p:nvPicPr>
          <p:cNvPr id="5" name="图片 4"/>
          <p:cNvPicPr>
            <a:picLocks noChangeAspect="1"/>
          </p:cNvPicPr>
          <p:nvPr/>
        </p:nvPicPr>
        <p:blipFill>
          <a:blip r:embed="rId3"/>
          <a:stretch>
            <a:fillRect/>
          </a:stretch>
        </p:blipFill>
        <p:spPr>
          <a:xfrm>
            <a:off x="983432" y="2852936"/>
            <a:ext cx="10401422" cy="3746087"/>
          </a:xfrm>
          <a:prstGeom prst="rect">
            <a:avLst/>
          </a:prstGeom>
        </p:spPr>
      </p:pic>
    </p:spTree>
    <p:extLst>
      <p:ext uri="{BB962C8B-B14F-4D97-AF65-F5344CB8AC3E}">
        <p14:creationId xmlns:p14="http://schemas.microsoft.com/office/powerpoint/2010/main" val="398966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2</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8087360" cy="119888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：包含一次卡钻的</a:t>
            </a:r>
            <a:r>
              <a:rPr lang="en-US" altLang="zh-CN"/>
              <a:t>111620</a:t>
            </a:r>
            <a:r>
              <a:rPr lang="zh-CN" altLang="en-US"/>
              <a:t>条数据   </a:t>
            </a:r>
            <a:r>
              <a:rPr lang="en-US" altLang="zh-CN"/>
              <a:t>Test</a:t>
            </a:r>
            <a:r>
              <a:rPr lang="zh-CN" altLang="en-US"/>
              <a:t>：包含一次卡钻的</a:t>
            </a:r>
            <a:r>
              <a:rPr lang="en-US" altLang="zh-CN"/>
              <a:t>29915</a:t>
            </a:r>
            <a:r>
              <a:rPr lang="zh-CN" altLang="en-US"/>
              <a:t>条数据</a:t>
            </a:r>
          </a:p>
          <a:p>
            <a:pPr indent="0">
              <a:buFont typeface="Wingdings" panose="05000000000000000000" charset="0"/>
              <a:buNone/>
            </a:pPr>
            <a:r>
              <a:rPr lang="en-US" altLang="zh-CN"/>
              <a:t> </a:t>
            </a:r>
          </a:p>
        </p:txBody>
      </p:sp>
      <p:sp>
        <p:nvSpPr>
          <p:cNvPr id="11" name="文本框 10"/>
          <p:cNvSpPr txBox="1"/>
          <p:nvPr/>
        </p:nvSpPr>
        <p:spPr>
          <a:xfrm>
            <a:off x="802005" y="2272030"/>
            <a:ext cx="10658475" cy="922020"/>
          </a:xfrm>
          <a:prstGeom prst="rect">
            <a:avLst/>
          </a:prstGeom>
          <a:noFill/>
        </p:spPr>
        <p:txBody>
          <a:bodyPr wrap="square" rtlCol="0">
            <a:spAutoFit/>
          </a:bodyPr>
          <a:lstStyle/>
          <a:p>
            <a:r>
              <a:rPr lang="zh-CN" altLang="en-US">
                <a:solidFill>
                  <a:srgbClr val="FFC000"/>
                </a:solidFill>
              </a:rPr>
              <a:t>第二组实验特征参数选取：</a:t>
            </a:r>
            <a:r>
              <a:rPr lang="en-US" altLang="zh-CN">
                <a:solidFill>
                  <a:srgbClr val="FFC000"/>
                </a:solidFill>
              </a:rPr>
              <a:t>dbtm,mfia,tqx</a:t>
            </a:r>
          </a:p>
          <a:p>
            <a:endParaRPr lang="en-US" altLang="zh-CN">
              <a:solidFill>
                <a:srgbClr val="FFC000"/>
              </a:solidFill>
            </a:endParaRPr>
          </a:p>
          <a:p>
            <a:r>
              <a:rPr lang="zh-CN" altLang="en-US">
                <a:solidFill>
                  <a:srgbClr val="FFC000"/>
                </a:solidFill>
              </a:rPr>
              <a:t>每个参数一轮大概</a:t>
            </a:r>
            <a:r>
              <a:rPr lang="en-US" altLang="zh-CN">
                <a:solidFill>
                  <a:srgbClr val="FFC000"/>
                </a:solidFill>
              </a:rPr>
              <a:t>2500s, </a:t>
            </a:r>
            <a:r>
              <a:rPr lang="zh-CN" altLang="en-US">
                <a:solidFill>
                  <a:srgbClr val="FFC000"/>
                </a:solidFill>
              </a:rPr>
              <a:t>每个参数</a:t>
            </a:r>
            <a:r>
              <a:rPr lang="en-US" altLang="zh-CN">
                <a:solidFill>
                  <a:srgbClr val="FFC000"/>
                </a:solidFill>
              </a:rPr>
              <a:t>16</a:t>
            </a:r>
            <a:r>
              <a:rPr lang="zh-CN" altLang="en-US">
                <a:solidFill>
                  <a:srgbClr val="FFC000"/>
                </a:solidFill>
              </a:rPr>
              <a:t>轮</a:t>
            </a:r>
          </a:p>
        </p:txBody>
      </p:sp>
      <p:sp>
        <p:nvSpPr>
          <p:cNvPr id="4" name="文本框 3"/>
          <p:cNvSpPr txBox="1"/>
          <p:nvPr/>
        </p:nvSpPr>
        <p:spPr>
          <a:xfrm>
            <a:off x="802005" y="3244850"/>
            <a:ext cx="5605780" cy="368300"/>
          </a:xfrm>
          <a:prstGeom prst="rect">
            <a:avLst/>
          </a:prstGeom>
          <a:noFill/>
        </p:spPr>
        <p:txBody>
          <a:bodyPr wrap="none" rtlCol="0" anchor="t">
            <a:spAutoFit/>
          </a:bodyPr>
          <a:lstStyle/>
          <a:p>
            <a:r>
              <a:rPr lang="zh-CN" altLang="en-US">
                <a:solidFill>
                  <a:srgbClr val="FFC000"/>
                </a:solidFill>
                <a:sym typeface="+mn-ea"/>
              </a:rPr>
              <a:t>第一组实验特征参数选取：</a:t>
            </a:r>
            <a:r>
              <a:rPr lang="en-US" altLang="zh-CN">
                <a:solidFill>
                  <a:srgbClr val="FFC000"/>
                </a:solidFill>
                <a:sym typeface="+mn-ea"/>
              </a:rPr>
              <a:t>mfop, tva, bpos, tvca, spr5</a:t>
            </a:r>
            <a:r>
              <a:rPr lang="en-US" altLang="zh-CN">
                <a:solidFill>
                  <a:srgbClr val="FF0000"/>
                </a:solidFill>
                <a:sym typeface="+mn-ea"/>
              </a:rPr>
              <a:t> </a:t>
            </a:r>
            <a:endParaRPr lang="zh-CN" altLang="en-US"/>
          </a:p>
        </p:txBody>
      </p:sp>
      <p:pic>
        <p:nvPicPr>
          <p:cNvPr id="12" name="图片 11"/>
          <p:cNvPicPr>
            <a:picLocks noChangeAspect="1"/>
          </p:cNvPicPr>
          <p:nvPr/>
        </p:nvPicPr>
        <p:blipFill>
          <a:blip r:embed="rId2"/>
          <a:stretch>
            <a:fillRect/>
          </a:stretch>
        </p:blipFill>
        <p:spPr>
          <a:xfrm>
            <a:off x="904875" y="3520440"/>
            <a:ext cx="3303270" cy="3402965"/>
          </a:xfrm>
          <a:prstGeom prst="rect">
            <a:avLst/>
          </a:prstGeom>
        </p:spPr>
      </p:pic>
      <p:pic>
        <p:nvPicPr>
          <p:cNvPr id="13" name="图片 12"/>
          <p:cNvPicPr>
            <a:picLocks noChangeAspect="1"/>
          </p:cNvPicPr>
          <p:nvPr/>
        </p:nvPicPr>
        <p:blipFill>
          <a:blip r:embed="rId3"/>
          <a:stretch>
            <a:fillRect/>
          </a:stretch>
        </p:blipFill>
        <p:spPr>
          <a:xfrm>
            <a:off x="6700520" y="2058035"/>
            <a:ext cx="5073015" cy="46634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1. </a:t>
            </a:r>
            <a:r>
              <a:rPr lang="zh-CN" altLang="en-US" dirty="0"/>
              <a:t>钻井事故预警</a:t>
            </a:r>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a:t>1.2 HTM</a:t>
            </a:r>
            <a:r>
              <a:rPr lang="zh-CN" altLang="en-US" sz="2000" b="1" dirty="0"/>
              <a:t>测试数据</a:t>
            </a:r>
            <a:endParaRPr lang="en-US" altLang="zh-CN" sz="2000" b="1" dirty="0"/>
          </a:p>
          <a:p>
            <a:r>
              <a:rPr lang="en-US" altLang="zh-CN" sz="1400" dirty="0"/>
              <a:t>WZ11-2E-14dSa</a:t>
            </a:r>
            <a:r>
              <a:rPr lang="zh-CN" altLang="en-US" sz="1400" dirty="0"/>
              <a:t>交叉验证</a:t>
            </a:r>
            <a:endParaRPr lang="en-US" altLang="zh-CN" sz="1400" dirty="0"/>
          </a:p>
        </p:txBody>
      </p:sp>
      <p:grpSp>
        <p:nvGrpSpPr>
          <p:cNvPr id="14" name="组合 13"/>
          <p:cNvGrpSpPr/>
          <p:nvPr/>
        </p:nvGrpSpPr>
        <p:grpSpPr>
          <a:xfrm>
            <a:off x="1296000" y="2780928"/>
            <a:ext cx="9600000" cy="1800000"/>
            <a:chOff x="343926" y="2780928"/>
            <a:chExt cx="9600000" cy="1800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926" y="2780928"/>
              <a:ext cx="2400000" cy="180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926" y="2780928"/>
              <a:ext cx="2400000" cy="18000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3926" y="2780928"/>
              <a:ext cx="2400000" cy="1800000"/>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3926" y="2780928"/>
              <a:ext cx="2400000" cy="1800000"/>
            </a:xfrm>
            <a:prstGeom prst="rect">
              <a:avLst/>
            </a:prstGeom>
          </p:spPr>
        </p:pic>
      </p:gr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6000" y="4580928"/>
            <a:ext cx="2400000" cy="1800000"/>
          </a:xfrm>
          <a:prstGeom prst="rect">
            <a:avLst/>
          </a:prstGeom>
        </p:spPr>
      </p:pic>
      <p:sp>
        <p:nvSpPr>
          <p:cNvPr id="20" name="矩形 19"/>
          <p:cNvSpPr/>
          <p:nvPr/>
        </p:nvSpPr>
        <p:spPr>
          <a:xfrm>
            <a:off x="1901927" y="2485048"/>
            <a:ext cx="118814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DF1-1-P4H</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5" name="矩形 24"/>
          <p:cNvSpPr/>
          <p:nvPr/>
        </p:nvSpPr>
        <p:spPr>
          <a:xfrm>
            <a:off x="4243418" y="2485048"/>
            <a:ext cx="130516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DF1-1-P10H</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6" name="矩形 25"/>
          <p:cNvSpPr/>
          <p:nvPr/>
        </p:nvSpPr>
        <p:spPr>
          <a:xfrm>
            <a:off x="6637855" y="2481650"/>
            <a:ext cx="130516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DF1-1-P11H</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7" name="矩形 26"/>
          <p:cNvSpPr/>
          <p:nvPr/>
        </p:nvSpPr>
        <p:spPr>
          <a:xfrm>
            <a:off x="8859072" y="2481650"/>
            <a:ext cx="167385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WZ11-2E-14dSa</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nvGrpSpPr>
          <p:cNvPr id="43" name="组合 42"/>
          <p:cNvGrpSpPr/>
          <p:nvPr/>
        </p:nvGrpSpPr>
        <p:grpSpPr>
          <a:xfrm>
            <a:off x="2736000" y="3284984"/>
            <a:ext cx="7968512" cy="2160200"/>
            <a:chOff x="2736000" y="3284984"/>
            <a:chExt cx="7968512" cy="2160200"/>
          </a:xfrm>
        </p:grpSpPr>
        <p:cxnSp>
          <p:nvCxnSpPr>
            <p:cNvPr id="28" name="直接连接符 27"/>
            <p:cNvCxnSpPr/>
            <p:nvPr/>
          </p:nvCxnSpPr>
          <p:spPr>
            <a:xfrm>
              <a:off x="8245448"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316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940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9148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528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7360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8188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27648"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9448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9124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105321"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1320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090073"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0656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704512"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42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1. </a:t>
            </a:r>
            <a:r>
              <a:rPr lang="zh-CN" altLang="en-US" dirty="0"/>
              <a:t>钻井事故预警</a:t>
            </a:r>
          </a:p>
        </p:txBody>
      </p:sp>
      <p:sp>
        <p:nvSpPr>
          <p:cNvPr id="3" name="内容占位符 2"/>
          <p:cNvSpPr>
            <a:spLocks noGrp="1"/>
          </p:cNvSpPr>
          <p:nvPr>
            <p:ph idx="1"/>
          </p:nvPr>
        </p:nvSpPr>
        <p:spPr>
          <a:xfrm>
            <a:off x="658800" y="1569600"/>
            <a:ext cx="10858500" cy="4525963"/>
          </a:xfrm>
        </p:spPr>
        <p:txBody>
          <a:bodyPr/>
          <a:lstStyle/>
          <a:p>
            <a:pPr marL="0" indent="0">
              <a:buNone/>
            </a:pPr>
            <a:r>
              <a:rPr lang="en-US" altLang="zh-CN" sz="2000" b="1" dirty="0"/>
              <a:t>1.3 </a:t>
            </a:r>
            <a:r>
              <a:rPr lang="zh-CN" altLang="en-US" sz="2000" b="1" dirty="0"/>
              <a:t>实验结论</a:t>
            </a:r>
            <a:endParaRPr lang="en-US" altLang="zh-CN" dirty="0"/>
          </a:p>
          <a:p>
            <a:pPr marL="342900" indent="-342900">
              <a:buFont typeface="+mj-lt"/>
              <a:buAutoNum type="arabicPeriod"/>
            </a:pPr>
            <a:r>
              <a:rPr lang="en-US" altLang="zh-CN" sz="1600" dirty="0"/>
              <a:t>STL </a:t>
            </a:r>
            <a:r>
              <a:rPr lang="zh-CN" altLang="en-US" sz="1600" dirty="0"/>
              <a:t>时序分解算法可</a:t>
            </a:r>
            <a:r>
              <a:rPr lang="zh-CN" altLang="en-US" sz="1600" b="1" dirty="0">
                <a:solidFill>
                  <a:srgbClr val="FF0000"/>
                </a:solidFill>
              </a:rPr>
              <a:t>有效剔除虚警</a:t>
            </a:r>
            <a:endParaRPr lang="en-US" altLang="zh-CN" sz="1600" b="1" dirty="0">
              <a:solidFill>
                <a:srgbClr val="FF0000"/>
              </a:solidFill>
            </a:endParaRPr>
          </a:p>
          <a:p>
            <a:pPr marL="342900" lvl="0" indent="-342900">
              <a:buFont typeface="+mj-lt"/>
              <a:buAutoNum type="arabicPeriod"/>
            </a:pPr>
            <a:r>
              <a:rPr lang="zh-CN" altLang="en-US" sz="1600" dirty="0"/>
              <a:t>通过井间交叉验证，</a:t>
            </a:r>
            <a:r>
              <a:rPr lang="en-US" altLang="zh-CN" sz="1600" dirty="0"/>
              <a:t>HTM</a:t>
            </a:r>
            <a:r>
              <a:rPr lang="zh-CN" altLang="en-US" sz="1600" dirty="0"/>
              <a:t>算法</a:t>
            </a:r>
            <a:r>
              <a:rPr lang="zh-CN" altLang="en-US" sz="1600" b="1" dirty="0">
                <a:solidFill>
                  <a:srgbClr val="FF0000"/>
                </a:solidFill>
              </a:rPr>
              <a:t>鲁棒性较高</a:t>
            </a:r>
            <a:r>
              <a:rPr lang="zh-CN" altLang="en-US" sz="1600" dirty="0"/>
              <a:t>（</a:t>
            </a:r>
            <a:r>
              <a:rPr lang="en-US" altLang="zh-CN" sz="1600" dirty="0"/>
              <a:t>DF1-1-P11H</a:t>
            </a:r>
            <a:r>
              <a:rPr lang="en-US" altLang="zh-CN" sz="1600" dirty="0">
                <a:sym typeface="Wingdings" panose="05000000000000000000" pitchFamily="2" charset="2"/>
              </a:rPr>
              <a:t>DF1-1-P4H</a:t>
            </a:r>
            <a:r>
              <a:rPr lang="zh-CN" altLang="en-US" sz="1600" dirty="0">
                <a:sym typeface="Wingdings" panose="05000000000000000000" pitchFamily="2" charset="2"/>
              </a:rPr>
              <a:t>、</a:t>
            </a:r>
            <a:r>
              <a:rPr lang="en-US" altLang="zh-CN" sz="1600" dirty="0"/>
              <a:t>DF1-1-P10H</a:t>
            </a:r>
            <a:r>
              <a:rPr lang="zh-CN" altLang="en-US" sz="1600" dirty="0"/>
              <a:t>、</a:t>
            </a:r>
            <a:r>
              <a:rPr lang="en-US" altLang="zh-CN" sz="1600" dirty="0"/>
              <a:t>WZ11-2E-14dSa</a:t>
            </a:r>
            <a:r>
              <a:rPr lang="zh-CN" altLang="en-US" sz="1600" dirty="0"/>
              <a:t>）</a:t>
            </a:r>
            <a:endParaRPr lang="en-US" altLang="zh-CN" sz="1600" dirty="0"/>
          </a:p>
          <a:p>
            <a:pPr marL="342900" indent="-342900">
              <a:buFont typeface="+mj-lt"/>
              <a:buAutoNum type="arabicPeriod"/>
            </a:pPr>
            <a:r>
              <a:rPr lang="zh-CN" altLang="en-US" sz="1600" dirty="0"/>
              <a:t>参数变化主要有</a:t>
            </a:r>
            <a:r>
              <a:rPr lang="zh-CN" altLang="en-US" sz="1600" b="1" dirty="0">
                <a:solidFill>
                  <a:srgbClr val="FF0000"/>
                </a:solidFill>
              </a:rPr>
              <a:t>五种</a:t>
            </a:r>
            <a:r>
              <a:rPr lang="zh-CN" altLang="en-US" sz="1600" dirty="0"/>
              <a:t>典型类型</a:t>
            </a:r>
            <a:r>
              <a:rPr lang="en-US" altLang="zh-CN" sz="1600" dirty="0"/>
              <a:t>——</a:t>
            </a:r>
            <a:r>
              <a:rPr lang="zh-CN" altLang="en-US" sz="1600" b="1" dirty="0">
                <a:solidFill>
                  <a:srgbClr val="00B050"/>
                </a:solidFill>
              </a:rPr>
              <a:t>事故征兆</a:t>
            </a:r>
            <a:r>
              <a:rPr lang="zh-CN" altLang="en-US" sz="1600" dirty="0"/>
              <a:t>、</a:t>
            </a:r>
            <a:r>
              <a:rPr lang="zh-CN" altLang="en-US" sz="1600" b="1" dirty="0">
                <a:solidFill>
                  <a:srgbClr val="FFC000"/>
                </a:solidFill>
              </a:rPr>
              <a:t>辅助参考</a:t>
            </a:r>
            <a:endParaRPr lang="en-US" altLang="zh-CN" sz="1600" b="1" dirty="0">
              <a:solidFill>
                <a:srgbClr val="FFC000"/>
              </a:solidFill>
            </a:endParaRPr>
          </a:p>
        </p:txBody>
      </p:sp>
      <p:sp>
        <p:nvSpPr>
          <p:cNvPr id="16" name="矩形 15"/>
          <p:cNvSpPr/>
          <p:nvPr/>
        </p:nvSpPr>
        <p:spPr>
          <a:xfrm>
            <a:off x="839416" y="5072117"/>
            <a:ext cx="7096815" cy="87716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脏数据引入了费时费力的人工操作：</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当前标注仅给出了</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粗略</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事故区间</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，需要</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人工二次细化</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事故对应的时间段</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p:cNvGrpSpPr>
            <a:grpSpLocks noChangeAspect="1"/>
          </p:cNvGrpSpPr>
          <p:nvPr/>
        </p:nvGrpSpPr>
        <p:grpSpPr>
          <a:xfrm>
            <a:off x="1249260" y="3368738"/>
            <a:ext cx="7583044" cy="1788454"/>
            <a:chOff x="1249260" y="2870994"/>
            <a:chExt cx="9693480" cy="2286198"/>
          </a:xfrm>
        </p:grpSpPr>
        <p:pic>
          <p:nvPicPr>
            <p:cNvPr id="5" name="图片 4"/>
            <p:cNvPicPr>
              <a:picLocks noChangeAspect="1"/>
            </p:cNvPicPr>
            <p:nvPr/>
          </p:nvPicPr>
          <p:blipFill>
            <a:blip r:embed="rId2"/>
            <a:stretch>
              <a:fillRect/>
            </a:stretch>
          </p:blipFill>
          <p:spPr>
            <a:xfrm>
              <a:off x="1249260" y="2870994"/>
              <a:ext cx="9693480" cy="2286198"/>
            </a:xfrm>
            <a:prstGeom prst="rect">
              <a:avLst/>
            </a:prstGeom>
          </p:spPr>
        </p:pic>
        <p:sp>
          <p:nvSpPr>
            <p:cNvPr id="4" name="矩形 3"/>
            <p:cNvSpPr/>
            <p:nvPr/>
          </p:nvSpPr>
          <p:spPr>
            <a:xfrm>
              <a:off x="2711624" y="3015010"/>
              <a:ext cx="7632848"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矩形 6"/>
            <p:cNvSpPr/>
            <p:nvPr/>
          </p:nvSpPr>
          <p:spPr>
            <a:xfrm>
              <a:off x="2063552" y="3953726"/>
              <a:ext cx="7128792"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p:cNvSpPr/>
            <p:nvPr/>
          </p:nvSpPr>
          <p:spPr>
            <a:xfrm>
              <a:off x="4365300" y="3497734"/>
              <a:ext cx="2882828"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矩形 8"/>
            <p:cNvSpPr/>
            <p:nvPr/>
          </p:nvSpPr>
          <p:spPr>
            <a:xfrm>
              <a:off x="2063552" y="4407987"/>
              <a:ext cx="3960440"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4176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下一步计划</a:t>
            </a:r>
          </a:p>
        </p:txBody>
      </p:sp>
      <p:sp>
        <p:nvSpPr>
          <p:cNvPr id="3" name="内容占位符 2"/>
          <p:cNvSpPr>
            <a:spLocks noGrp="1"/>
          </p:cNvSpPr>
          <p:nvPr>
            <p:ph idx="1"/>
          </p:nvPr>
        </p:nvSpPr>
        <p:spPr>
          <a:xfrm>
            <a:off x="658800" y="1569600"/>
            <a:ext cx="10860100" cy="4525963"/>
          </a:xfrm>
        </p:spPr>
        <p:txBody>
          <a:bodyPr>
            <a:normAutofit/>
          </a:bodyPr>
          <a:lstStyle/>
          <a:p>
            <a:pPr marL="342900" indent="-342900">
              <a:buFont typeface="+mj-lt"/>
              <a:buAutoNum type="arabicPeriod"/>
            </a:pPr>
            <a:r>
              <a:rPr lang="zh-CN" altLang="en-US" dirty="0"/>
              <a:t>异常预警：对比分析各类事故预警相关因子的典型特征，利用</a:t>
            </a:r>
            <a:r>
              <a:rPr lang="en-US" altLang="zh-CN" dirty="0"/>
              <a:t>HTM</a:t>
            </a:r>
            <a:r>
              <a:rPr lang="zh-CN" altLang="en-US" dirty="0"/>
              <a:t>进行钻井预警。</a:t>
            </a:r>
            <a:endParaRPr lang="en-US" altLang="zh-CN" dirty="0"/>
          </a:p>
        </p:txBody>
      </p:sp>
    </p:spTree>
    <p:extLst>
      <p:ext uri="{BB962C8B-B14F-4D97-AF65-F5344CB8AC3E}">
        <p14:creationId xmlns:p14="http://schemas.microsoft.com/office/powerpoint/2010/main" val="2588294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693168" y="2241150"/>
            <a:ext cx="8805664" cy="1015663"/>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谢谢！</a:t>
            </a:r>
            <a:endParaRPr kumimoji="0" lang="en-US" altLang="zh-CN"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p:txBody>
      </p:sp>
    </p:spTree>
    <p:extLst>
      <p:ext uri="{BB962C8B-B14F-4D97-AF65-F5344CB8AC3E}">
        <p14:creationId xmlns:p14="http://schemas.microsoft.com/office/powerpoint/2010/main" val="82237384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401637" y="238014"/>
            <a:ext cx="9558792" cy="658969"/>
          </a:xfrm>
        </p:spPr>
        <p:txBody>
          <a:bodyPr/>
          <a:lstStyle/>
          <a:p>
            <a:r>
              <a:rPr lang="zh-CN" altLang="en-US" dirty="0"/>
              <a:t>下一步工作计划</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A6656C35-2F89-4DD0-A1DC-E1FB8988055C}"/>
              </a:ext>
            </a:extLst>
          </p:cNvPr>
          <p:cNvSpPr/>
          <p:nvPr/>
        </p:nvSpPr>
        <p:spPr>
          <a:xfrm>
            <a:off x="401637" y="896983"/>
            <a:ext cx="7502843" cy="499239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钻井项目</a:t>
            </a:r>
            <a:endParaRPr kumimoji="0" lang="en-US" altLang="zh-CN"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结合与事故相关的监控参数集，开展利用</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算法进行钻井系统事故预测实验</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nupic</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关于</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scores</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和 </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anomalyLikelihood</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的使用与实验</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关于</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论文里的参数复杂系统异常检测与预测实现与实验（还没有找到相关的实现）</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在</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WZ11-2E-14dSa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卡钻事故上进行实验</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11" name="图片 10">
            <a:extLst>
              <a:ext uri="{FF2B5EF4-FFF2-40B4-BE49-F238E27FC236}">
                <a16:creationId xmlns:a16="http://schemas.microsoft.com/office/drawing/2014/main" id="{6A19B9BB-754D-48C2-BCF1-C2D68E65FF7B}"/>
              </a:ext>
            </a:extLst>
          </p:cNvPr>
          <p:cNvPicPr>
            <a:picLocks noChangeAspect="1"/>
          </p:cNvPicPr>
          <p:nvPr/>
        </p:nvPicPr>
        <p:blipFill>
          <a:blip r:embed="rId3"/>
          <a:stretch>
            <a:fillRect/>
          </a:stretch>
        </p:blipFill>
        <p:spPr>
          <a:xfrm>
            <a:off x="8497197" y="608502"/>
            <a:ext cx="3422475" cy="2820498"/>
          </a:xfrm>
          <a:prstGeom prst="rect">
            <a:avLst/>
          </a:prstGeom>
        </p:spPr>
      </p:pic>
      <p:pic>
        <p:nvPicPr>
          <p:cNvPr id="12" name="图片 11">
            <a:extLst>
              <a:ext uri="{FF2B5EF4-FFF2-40B4-BE49-F238E27FC236}">
                <a16:creationId xmlns:a16="http://schemas.microsoft.com/office/drawing/2014/main" id="{450D544B-8C9E-4620-9645-8C51B29F6608}"/>
              </a:ext>
            </a:extLst>
          </p:cNvPr>
          <p:cNvPicPr>
            <a:picLocks noChangeAspect="1"/>
          </p:cNvPicPr>
          <p:nvPr/>
        </p:nvPicPr>
        <p:blipFill>
          <a:blip r:embed="rId4"/>
          <a:stretch>
            <a:fillRect/>
          </a:stretch>
        </p:blipFill>
        <p:spPr>
          <a:xfrm>
            <a:off x="8610600" y="3549497"/>
            <a:ext cx="3086100" cy="1123950"/>
          </a:xfrm>
          <a:prstGeom prst="rect">
            <a:avLst/>
          </a:prstGeom>
        </p:spPr>
      </p:pic>
    </p:spTree>
    <p:extLst>
      <p:ext uri="{BB962C8B-B14F-4D97-AF65-F5344CB8AC3E}">
        <p14:creationId xmlns:p14="http://schemas.microsoft.com/office/powerpoint/2010/main" val="40768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C2BE6B-C432-45C4-B2E8-F7F3B9E5241A}"/>
              </a:ext>
            </a:extLst>
          </p:cNvPr>
          <p:cNvSpPr>
            <a:spLocks noGrp="1"/>
          </p:cNvSpPr>
          <p:nvPr>
            <p:ph type="body" sz="quarter" idx="13"/>
          </p:nvPr>
        </p:nvSpPr>
        <p:spPr>
          <a:xfrm>
            <a:off x="5028401" y="4845343"/>
            <a:ext cx="2135187" cy="1005042"/>
          </a:xfrm>
        </p:spPr>
        <p:txBody>
          <a:bodyPr/>
          <a:lstStyle/>
          <a:p>
            <a:r>
              <a:rPr lang="zh-CN" altLang="en-US" dirty="0"/>
              <a:t>熊绍潘</a:t>
            </a:r>
            <a:endParaRPr lang="en-US" altLang="zh-CN" dirty="0"/>
          </a:p>
          <a:p>
            <a:r>
              <a:rPr lang="en-US" altLang="zh-CN" dirty="0"/>
              <a:t>2020</a:t>
            </a:r>
            <a:r>
              <a:rPr lang="zh-CN" altLang="en-US" dirty="0"/>
              <a:t>年</a:t>
            </a:r>
            <a:r>
              <a:rPr lang="en-US" altLang="zh-CN" dirty="0"/>
              <a:t>5</a:t>
            </a:r>
            <a:r>
              <a:rPr lang="zh-CN" altLang="en-US" dirty="0"/>
              <a:t>月</a:t>
            </a:r>
            <a:r>
              <a:rPr lang="en-US" altLang="zh-CN" dirty="0"/>
              <a:t>10</a:t>
            </a:r>
            <a:r>
              <a:rPr lang="zh-CN" altLang="en-US" dirty="0"/>
              <a:t>日</a:t>
            </a:r>
          </a:p>
        </p:txBody>
      </p:sp>
      <p:sp>
        <p:nvSpPr>
          <p:cNvPr id="3" name="文本占位符 2">
            <a:extLst>
              <a:ext uri="{FF2B5EF4-FFF2-40B4-BE49-F238E27FC236}">
                <a16:creationId xmlns:a16="http://schemas.microsoft.com/office/drawing/2014/main" id="{BB757BB8-95FB-4C7E-834B-EEF31F2797BB}"/>
              </a:ext>
            </a:extLst>
          </p:cNvPr>
          <p:cNvSpPr>
            <a:spLocks noGrp="1"/>
          </p:cNvSpPr>
          <p:nvPr>
            <p:ph type="body" sz="quarter" idx="14"/>
          </p:nvPr>
        </p:nvSpPr>
        <p:spPr>
          <a:xfrm>
            <a:off x="4657721" y="4247165"/>
            <a:ext cx="2876550" cy="323850"/>
          </a:xfrm>
        </p:spPr>
        <p:txBody>
          <a:bodyPr/>
          <a:lstStyle/>
          <a:p>
            <a:endParaRPr lang="zh-CN" altLang="en-US" dirty="0"/>
          </a:p>
        </p:txBody>
      </p:sp>
      <p:sp>
        <p:nvSpPr>
          <p:cNvPr id="4" name="文本占位符 3">
            <a:extLst>
              <a:ext uri="{FF2B5EF4-FFF2-40B4-BE49-F238E27FC236}">
                <a16:creationId xmlns:a16="http://schemas.microsoft.com/office/drawing/2014/main" id="{3C2F8590-F0CD-43B5-997C-505B708A23FD}"/>
              </a:ext>
            </a:extLst>
          </p:cNvPr>
          <p:cNvSpPr>
            <a:spLocks noGrp="1"/>
          </p:cNvSpPr>
          <p:nvPr>
            <p:ph type="body" sz="quarter" idx="15"/>
          </p:nvPr>
        </p:nvSpPr>
        <p:spPr/>
        <p:txBody>
          <a:bodyPr/>
          <a:lstStyle/>
          <a:p>
            <a:r>
              <a:rPr lang="zh-CN" altLang="en-US" dirty="0"/>
              <a:t>智慧钻井项目进展</a:t>
            </a:r>
          </a:p>
        </p:txBody>
      </p:sp>
      <p:cxnSp>
        <p:nvCxnSpPr>
          <p:cNvPr id="6" name="直接连接符 5">
            <a:extLst>
              <a:ext uri="{FF2B5EF4-FFF2-40B4-BE49-F238E27FC236}">
                <a16:creationId xmlns:a16="http://schemas.microsoft.com/office/drawing/2014/main" id="{2CA65E85-FC35-4FFD-8EEC-C49165D6A8AF}"/>
              </a:ext>
            </a:extLst>
          </p:cNvPr>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145A059-0D90-4D26-8AA2-64870C8E678F}"/>
              </a:ext>
            </a:extLst>
          </p:cNvPr>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98C8C71-C517-4F9C-BB69-7293F981D1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a:extLst>
              <a:ext uri="{FF2B5EF4-FFF2-40B4-BE49-F238E27FC236}">
                <a16:creationId xmlns:a16="http://schemas.microsoft.com/office/drawing/2014/main" id="{900097B1-3E84-4073-B82F-4D7C8FC04BCE}"/>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0" name="矩形 9">
            <a:extLst>
              <a:ext uri="{FF2B5EF4-FFF2-40B4-BE49-F238E27FC236}">
                <a16:creationId xmlns:a16="http://schemas.microsoft.com/office/drawing/2014/main" id="{24136E9D-4BB9-4952-86C7-3088781EA847}"/>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980514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669108E-222B-402C-9D45-D4293CB698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4" y="597484"/>
            <a:ext cx="6513983" cy="187425"/>
          </a:xfrm>
          <a:prstGeom prst="rect">
            <a:avLst/>
          </a:prstGeom>
        </p:spPr>
      </p:pic>
      <p:pic>
        <p:nvPicPr>
          <p:cNvPr id="17" name="图片 16">
            <a:extLst>
              <a:ext uri="{FF2B5EF4-FFF2-40B4-BE49-F238E27FC236}">
                <a16:creationId xmlns:a16="http://schemas.microsoft.com/office/drawing/2014/main" id="{5884374C-D91B-4F35-AED8-A9A751862E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74" y="174072"/>
            <a:ext cx="1080407" cy="323529"/>
          </a:xfrm>
          <a:prstGeom prst="rect">
            <a:avLst/>
          </a:prstGeom>
        </p:spPr>
      </p:pic>
      <p:sp>
        <p:nvSpPr>
          <p:cNvPr id="14" name="灯片编号占位符 13">
            <a:extLst>
              <a:ext uri="{FF2B5EF4-FFF2-40B4-BE49-F238E27FC236}">
                <a16:creationId xmlns:a16="http://schemas.microsoft.com/office/drawing/2014/main" id="{10E51459-0108-44F4-A648-20190C4CD9C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16" name="矩形 15">
            <a:extLst>
              <a:ext uri="{FF2B5EF4-FFF2-40B4-BE49-F238E27FC236}">
                <a16:creationId xmlns:a16="http://schemas.microsoft.com/office/drawing/2014/main" id="{72AB2A5D-A471-4111-91FC-363993AC3AD0}"/>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9" name="矩形 18">
            <a:extLst>
              <a:ext uri="{FF2B5EF4-FFF2-40B4-BE49-F238E27FC236}">
                <a16:creationId xmlns:a16="http://schemas.microsoft.com/office/drawing/2014/main" id="{05DAC275-90AF-42E8-BA33-93477E058B8D}"/>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3" name="流程图: 离页连接符 12">
            <a:extLst>
              <a:ext uri="{FF2B5EF4-FFF2-40B4-BE49-F238E27FC236}">
                <a16:creationId xmlns:a16="http://schemas.microsoft.com/office/drawing/2014/main" id="{3D1D14C0-5513-4100-976D-7759D5C85BCE}"/>
              </a:ext>
            </a:extLst>
          </p:cNvPr>
          <p:cNvSpPr/>
          <p:nvPr/>
        </p:nvSpPr>
        <p:spPr>
          <a:xfrm>
            <a:off x="4912102" y="2462825"/>
            <a:ext cx="681886" cy="638175"/>
          </a:xfrm>
          <a:prstGeom prst="flowChartOffpageConnector">
            <a:avLst/>
          </a:prstGeom>
          <a:solidFill>
            <a:srgbClr val="2869A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7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1</a:t>
            </a:r>
            <a:endParaRPr kumimoji="0" lang="zh-CN" altLang="en-US" sz="27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18" name="直接连接符 17">
            <a:extLst>
              <a:ext uri="{FF2B5EF4-FFF2-40B4-BE49-F238E27FC236}">
                <a16:creationId xmlns:a16="http://schemas.microsoft.com/office/drawing/2014/main" id="{2083A2E6-FCA2-4240-B7D0-3D1A9A1201B0}"/>
              </a:ext>
            </a:extLst>
          </p:cNvPr>
          <p:cNvCxnSpPr>
            <a:cxnSpLocks/>
          </p:cNvCxnSpPr>
          <p:nvPr/>
        </p:nvCxnSpPr>
        <p:spPr>
          <a:xfrm>
            <a:off x="5939222" y="2973418"/>
            <a:ext cx="5061287" cy="0"/>
          </a:xfrm>
          <a:prstGeom prst="line">
            <a:avLst/>
          </a:prstGeom>
          <a:noFill/>
          <a:ln w="12700" cap="flat" cmpd="sng" algn="ctr">
            <a:solidFill>
              <a:srgbClr val="314371"/>
            </a:solidFill>
            <a:prstDash val="solid"/>
            <a:miter lim="800000"/>
          </a:ln>
          <a:effectLst/>
        </p:spPr>
      </p:cxnSp>
      <p:sp>
        <p:nvSpPr>
          <p:cNvPr id="20" name="文本框 43">
            <a:extLst>
              <a:ext uri="{FF2B5EF4-FFF2-40B4-BE49-F238E27FC236}">
                <a16:creationId xmlns:a16="http://schemas.microsoft.com/office/drawing/2014/main" id="{C07EF9C3-C255-4896-9CB0-BD29DFBDD33C}"/>
              </a:ext>
            </a:extLst>
          </p:cNvPr>
          <p:cNvSpPr txBox="1"/>
          <p:nvPr/>
        </p:nvSpPr>
        <p:spPr>
          <a:xfrm>
            <a:off x="5843621" y="1924216"/>
            <a:ext cx="5510177"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多参数</a:t>
            </a:r>
            <a:r>
              <a:rPr kumimoji="0" lang="en-US" altLang="zh-CN" sz="32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HTM</a:t>
            </a:r>
            <a:r>
              <a:rPr kumimoji="0" lang="zh-CN" altLang="en-US" sz="32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复杂系统异常检测源码调研</a:t>
            </a:r>
          </a:p>
        </p:txBody>
      </p:sp>
      <p:sp>
        <p:nvSpPr>
          <p:cNvPr id="10" name="流程图: 离页连接符 9">
            <a:extLst>
              <a:ext uri="{FF2B5EF4-FFF2-40B4-BE49-F238E27FC236}">
                <a16:creationId xmlns:a16="http://schemas.microsoft.com/office/drawing/2014/main" id="{C5627EE0-D410-4FAD-96A5-991BEA4DADA8}"/>
              </a:ext>
            </a:extLst>
          </p:cNvPr>
          <p:cNvSpPr/>
          <p:nvPr/>
        </p:nvSpPr>
        <p:spPr>
          <a:xfrm>
            <a:off x="4912102" y="3612752"/>
            <a:ext cx="681886" cy="638175"/>
          </a:xfrm>
          <a:prstGeom prst="flowChartOffpageConnector">
            <a:avLst/>
          </a:prstGeom>
          <a:solidFill>
            <a:srgbClr val="2869A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7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2</a:t>
            </a:r>
            <a:endParaRPr kumimoji="0" lang="zh-CN" altLang="en-US" sz="27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11" name="直接连接符 10">
            <a:extLst>
              <a:ext uri="{FF2B5EF4-FFF2-40B4-BE49-F238E27FC236}">
                <a16:creationId xmlns:a16="http://schemas.microsoft.com/office/drawing/2014/main" id="{F0538A44-322F-418D-96C3-30D89DCC3A37}"/>
              </a:ext>
            </a:extLst>
          </p:cNvPr>
          <p:cNvCxnSpPr>
            <a:cxnSpLocks/>
          </p:cNvCxnSpPr>
          <p:nvPr/>
        </p:nvCxnSpPr>
        <p:spPr>
          <a:xfrm>
            <a:off x="5939222" y="4123345"/>
            <a:ext cx="4950451" cy="0"/>
          </a:xfrm>
          <a:prstGeom prst="line">
            <a:avLst/>
          </a:prstGeom>
          <a:noFill/>
          <a:ln w="12700" cap="flat" cmpd="sng" algn="ctr">
            <a:solidFill>
              <a:srgbClr val="314371"/>
            </a:solidFill>
            <a:prstDash val="solid"/>
            <a:miter lim="800000"/>
          </a:ln>
          <a:effectLst/>
        </p:spPr>
      </p:cxnSp>
      <p:sp>
        <p:nvSpPr>
          <p:cNvPr id="21" name="文本框 43">
            <a:extLst>
              <a:ext uri="{FF2B5EF4-FFF2-40B4-BE49-F238E27FC236}">
                <a16:creationId xmlns:a16="http://schemas.microsoft.com/office/drawing/2014/main" id="{77BA6604-9B65-4972-92F7-D99467AE70AA}"/>
              </a:ext>
            </a:extLst>
          </p:cNvPr>
          <p:cNvSpPr txBox="1"/>
          <p:nvPr/>
        </p:nvSpPr>
        <p:spPr>
          <a:xfrm>
            <a:off x="5843622" y="3415702"/>
            <a:ext cx="55101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0"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nupic</a:t>
            </a:r>
            <a:r>
              <a:rPr kumimoji="0" lang="zh-CN" altLang="en-US" sz="3200" b="0"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实验</a:t>
            </a:r>
          </a:p>
        </p:txBody>
      </p:sp>
    </p:spTree>
    <p:extLst>
      <p:ext uri="{BB962C8B-B14F-4D97-AF65-F5344CB8AC3E}">
        <p14:creationId xmlns:p14="http://schemas.microsoft.com/office/powerpoint/2010/main" val="599885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F5E052-9320-4AC7-9186-698BE08AD6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4" y="597484"/>
            <a:ext cx="6513983" cy="187425"/>
          </a:xfrm>
          <a:prstGeom prst="rect">
            <a:avLst/>
          </a:prstGeom>
        </p:spPr>
      </p:pic>
      <p:pic>
        <p:nvPicPr>
          <p:cNvPr id="3" name="图片 2">
            <a:extLst>
              <a:ext uri="{FF2B5EF4-FFF2-40B4-BE49-F238E27FC236}">
                <a16:creationId xmlns:a16="http://schemas.microsoft.com/office/drawing/2014/main" id="{01F8CFFF-15CD-45E7-9920-310B8DA959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74" y="174072"/>
            <a:ext cx="1080407" cy="323529"/>
          </a:xfrm>
          <a:prstGeom prst="rect">
            <a:avLst/>
          </a:prstGeom>
        </p:spPr>
      </p:pic>
      <p:sp>
        <p:nvSpPr>
          <p:cNvPr id="4" name="流程图: 离页连接符 3">
            <a:extLst>
              <a:ext uri="{FF2B5EF4-FFF2-40B4-BE49-F238E27FC236}">
                <a16:creationId xmlns:a16="http://schemas.microsoft.com/office/drawing/2014/main" id="{6CEE476F-687F-4CD1-89C2-C40FFC373539}"/>
              </a:ext>
            </a:extLst>
          </p:cNvPr>
          <p:cNvSpPr/>
          <p:nvPr/>
        </p:nvSpPr>
        <p:spPr>
          <a:xfrm>
            <a:off x="2626868" y="2358544"/>
            <a:ext cx="1375624" cy="1441323"/>
          </a:xfrm>
          <a:prstGeom prst="flowChartOffpageConnector">
            <a:avLst/>
          </a:prstGeom>
          <a:solidFill>
            <a:srgbClr val="2869A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1</a:t>
            </a:r>
            <a:endParaRPr kumimoji="0" lang="zh-CN" altLang="en-US"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5" name="直接连接符 4">
            <a:extLst>
              <a:ext uri="{FF2B5EF4-FFF2-40B4-BE49-F238E27FC236}">
                <a16:creationId xmlns:a16="http://schemas.microsoft.com/office/drawing/2014/main" id="{D9FFA893-1979-48DB-8152-866DBF57D8D4}"/>
              </a:ext>
            </a:extLst>
          </p:cNvPr>
          <p:cNvCxnSpPr>
            <a:cxnSpLocks/>
          </p:cNvCxnSpPr>
          <p:nvPr/>
        </p:nvCxnSpPr>
        <p:spPr>
          <a:xfrm>
            <a:off x="4256820" y="3440746"/>
            <a:ext cx="5321289" cy="0"/>
          </a:xfrm>
          <a:prstGeom prst="line">
            <a:avLst/>
          </a:prstGeom>
          <a:noFill/>
          <a:ln w="12700" cap="flat" cmpd="sng" algn="ctr">
            <a:solidFill>
              <a:srgbClr val="314371"/>
            </a:solidFill>
            <a:prstDash val="solid"/>
            <a:miter lim="800000"/>
          </a:ln>
          <a:effectLst/>
        </p:spPr>
      </p:cxnSp>
      <p:sp>
        <p:nvSpPr>
          <p:cNvPr id="6" name="文本框 32">
            <a:extLst>
              <a:ext uri="{FF2B5EF4-FFF2-40B4-BE49-F238E27FC236}">
                <a16:creationId xmlns:a16="http://schemas.microsoft.com/office/drawing/2014/main" id="{FB8096DF-AEFD-4686-B538-FC002CE372E3}"/>
              </a:ext>
            </a:extLst>
          </p:cNvPr>
          <p:cNvSpPr txBox="1"/>
          <p:nvPr/>
        </p:nvSpPr>
        <p:spPr>
          <a:xfrm>
            <a:off x="4212947" y="2160849"/>
            <a:ext cx="555219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多参数</a:t>
            </a:r>
            <a:r>
              <a:rPr kumimoji="0" lang="en-US" altLang="zh-CN"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HTM</a:t>
            </a:r>
            <a:r>
              <a:rPr kumimoji="0" lang="zh-CN" altLang="en-US"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复杂系统异常检测源码调研</a:t>
            </a:r>
          </a:p>
        </p:txBody>
      </p:sp>
      <p:sp>
        <p:nvSpPr>
          <p:cNvPr id="13" name="灯片编号占位符 12">
            <a:extLst>
              <a:ext uri="{FF2B5EF4-FFF2-40B4-BE49-F238E27FC236}">
                <a16:creationId xmlns:a16="http://schemas.microsoft.com/office/drawing/2014/main" id="{9A579B4E-BD5D-44FA-95EF-1A3DD139C5C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14" name="矩形 13">
            <a:extLst>
              <a:ext uri="{FF2B5EF4-FFF2-40B4-BE49-F238E27FC236}">
                <a16:creationId xmlns:a16="http://schemas.microsoft.com/office/drawing/2014/main" id="{A1B287FD-8E63-4A16-B399-AD1AA18B117B}"/>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5" name="矩形 14">
            <a:extLst>
              <a:ext uri="{FF2B5EF4-FFF2-40B4-BE49-F238E27FC236}">
                <a16:creationId xmlns:a16="http://schemas.microsoft.com/office/drawing/2014/main" id="{CE355CE2-67B7-4BB4-B8CC-1766EE4288F9}"/>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4175707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HTM——</a:t>
            </a:r>
            <a:r>
              <a:rPr lang="zh-CN" altLang="en-US" dirty="0"/>
              <a:t>多个独立的模型 解决复杂系统的方案</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pic>
        <p:nvPicPr>
          <p:cNvPr id="4" name="图片 3">
            <a:extLst>
              <a:ext uri="{FF2B5EF4-FFF2-40B4-BE49-F238E27FC236}">
                <a16:creationId xmlns:a16="http://schemas.microsoft.com/office/drawing/2014/main" id="{AC636A09-85CB-40AF-B610-331F7B11F1A6}"/>
              </a:ext>
            </a:extLst>
          </p:cNvPr>
          <p:cNvPicPr>
            <a:picLocks noChangeAspect="1"/>
          </p:cNvPicPr>
          <p:nvPr/>
        </p:nvPicPr>
        <p:blipFill>
          <a:blip r:embed="rId3"/>
          <a:stretch>
            <a:fillRect/>
          </a:stretch>
        </p:blipFill>
        <p:spPr>
          <a:xfrm>
            <a:off x="4709161" y="1647825"/>
            <a:ext cx="7143750" cy="4562475"/>
          </a:xfrm>
          <a:prstGeom prst="rect">
            <a:avLst/>
          </a:prstGeom>
        </p:spPr>
      </p:pic>
      <p:sp>
        <p:nvSpPr>
          <p:cNvPr id="9" name="矩形 8">
            <a:extLst>
              <a:ext uri="{FF2B5EF4-FFF2-40B4-BE49-F238E27FC236}">
                <a16:creationId xmlns:a16="http://schemas.microsoft.com/office/drawing/2014/main" id="{67393CE6-7E86-46D2-A0EE-4A32C513F5C1}"/>
              </a:ext>
            </a:extLst>
          </p:cNvPr>
          <p:cNvSpPr/>
          <p:nvPr/>
        </p:nvSpPr>
        <p:spPr>
          <a:xfrm>
            <a:off x="339089" y="1476236"/>
            <a:ext cx="4170767" cy="299915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问题</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：单一监控因子做异常检测无法应对复杂环境，特别是大量的传感器数据流的情况</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问题</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：如果将所有传感器数据流作为向量输入系统，计算复杂度将指数级别上升</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解决方案：将多个独立的模型进行组合，发出整个复杂系统的</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likehood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信号</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10" name="图片 9">
            <a:extLst>
              <a:ext uri="{FF2B5EF4-FFF2-40B4-BE49-F238E27FC236}">
                <a16:creationId xmlns:a16="http://schemas.microsoft.com/office/drawing/2014/main" id="{FA0ADAB4-D337-4901-8E4D-945866CAA82F}"/>
              </a:ext>
            </a:extLst>
          </p:cNvPr>
          <p:cNvPicPr>
            <a:picLocks noChangeAspect="1"/>
          </p:cNvPicPr>
          <p:nvPr/>
        </p:nvPicPr>
        <p:blipFill>
          <a:blip r:embed="rId4"/>
          <a:stretch>
            <a:fillRect/>
          </a:stretch>
        </p:blipFill>
        <p:spPr>
          <a:xfrm>
            <a:off x="8962178" y="476111"/>
            <a:ext cx="2981325" cy="1000125"/>
          </a:xfrm>
          <a:prstGeom prst="rect">
            <a:avLst/>
          </a:prstGeom>
        </p:spPr>
      </p:pic>
      <p:sp>
        <p:nvSpPr>
          <p:cNvPr id="11" name="箭头: 右 10">
            <a:extLst>
              <a:ext uri="{FF2B5EF4-FFF2-40B4-BE49-F238E27FC236}">
                <a16:creationId xmlns:a16="http://schemas.microsoft.com/office/drawing/2014/main" id="{C99C3895-79B6-4167-A163-D1F87779007A}"/>
              </a:ext>
            </a:extLst>
          </p:cNvPr>
          <p:cNvSpPr/>
          <p:nvPr/>
        </p:nvSpPr>
        <p:spPr>
          <a:xfrm rot="16200000">
            <a:off x="10448230" y="2003431"/>
            <a:ext cx="1644163" cy="300602"/>
          </a:xfrm>
          <a:prstGeom prst="rightArrow">
            <a:avLst>
              <a:gd name="adj1" fmla="val 35314"/>
              <a:gd name="adj2" fmla="val 640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735936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537220" cy="515611"/>
          </a:xfrm>
        </p:spPr>
        <p:txBody>
          <a:bodyPr anchor="ctr" anchorCtr="0"/>
          <a:lstStyle/>
          <a:p>
            <a:r>
              <a:rPr lang="en-US" altLang="zh-CN" dirty="0"/>
              <a:t>HTM——</a:t>
            </a:r>
            <a:r>
              <a:rPr lang="zh-CN" altLang="en-US" dirty="0"/>
              <a:t>多参数</a:t>
            </a:r>
            <a:r>
              <a:rPr lang="en-US" altLang="zh-CN" dirty="0"/>
              <a:t>HTM</a:t>
            </a:r>
            <a:r>
              <a:rPr lang="zh-CN" altLang="en-US" dirty="0"/>
              <a:t>复杂系统异常检测源码调研结果</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9" name="矩形 8">
            <a:extLst>
              <a:ext uri="{FF2B5EF4-FFF2-40B4-BE49-F238E27FC236}">
                <a16:creationId xmlns:a16="http://schemas.microsoft.com/office/drawing/2014/main" id="{67393CE6-7E86-46D2-A0EE-4A32C513F5C1}"/>
              </a:ext>
            </a:extLst>
          </p:cNvPr>
          <p:cNvSpPr/>
          <p:nvPr/>
        </p:nvSpPr>
        <p:spPr>
          <a:xfrm>
            <a:off x="248497" y="1072677"/>
            <a:ext cx="10256944" cy="4750018"/>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将多个参数输入一个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，由一个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产生整个系统的</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likelihood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，据此来判断系统的异常，这适用于字段数较少的情况下（一般少于</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），这目前可以由</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nupic</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平台实现</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3"/>
              </a:rPr>
              <a:t>How Should I Represent My Input with Multiple fields?</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4"/>
              </a:rPr>
              <a:t>Doubt: Predicted field, anomaly Likelihood and multiple inputs</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5"/>
              </a:rPr>
              <a:t>Can HTM be used on multivarient time series problems?</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6"/>
              </a:rPr>
              <a:t>Anomaly detection from multiple variable</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对每一个参数构建一个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，组合多个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raw anomaly score</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，计算整个系统的</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likelihood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，这种称为</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multivariate HTM</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，目前调研到一篇</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7"/>
              </a:rPr>
              <a:t>master thesis</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，但没有源码。原始论文</a:t>
            </a:r>
            <a:r>
              <a:rPr kumimoji="0" lang="en-US" altLang="zh-CN" sz="1600" b="0" i="0" u="none" strike="noStrike" kern="1200" cap="none" spc="0" normalizeH="0" baseline="30000" noProof="0" dirty="0">
                <a:ln>
                  <a:noFill/>
                </a:ln>
                <a:solidFill>
                  <a:prstClr val="black"/>
                </a:solidFill>
                <a:effectLst/>
                <a:uLnTx/>
                <a:uFillTx/>
                <a:latin typeface="Arial" panose="020B0604020202020204"/>
                <a:ea typeface="黑体" panose="02010609060101010101" pitchFamily="49" charset="-122"/>
                <a:cs typeface="+mn-cs"/>
              </a:rPr>
              <a:t>[1]</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作者</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subutai</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的解释的是，目前没有合适多参数数据集，且论文中的实验是在</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excel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中完成的。他推荐对每个输入独立的建模，有任意一个输入检测到异常了就触发一个异常。</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8"/>
              </a:rPr>
              <a:t>multivariate HTM system</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8"/>
              </a:rPr>
              <a:t>Unsupervised Real-Time Anomaly Detection for Streaming Data</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A8FA5F05-B5EF-4486-87AF-31BD0AC4084A}"/>
              </a:ext>
            </a:extLst>
          </p:cNvPr>
          <p:cNvSpPr/>
          <p:nvPr/>
        </p:nvSpPr>
        <p:spPr>
          <a:xfrm>
            <a:off x="0" y="6191469"/>
            <a:ext cx="107492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[1]</a:t>
            </a:r>
            <a:r>
              <a:rPr kumimoji="0" lang="en-US" altLang="zh-CN" sz="1800" b="0" i="0" u="none" strike="noStrike" kern="1200" cap="none" spc="0" normalizeH="0" baseline="0" noProof="0" dirty="0">
                <a:ln>
                  <a:noFill/>
                </a:ln>
                <a:solidFill>
                  <a:prstClr val="black"/>
                </a:solidFill>
                <a:effectLst/>
                <a:uLnTx/>
                <a:uFillTx/>
                <a:latin typeface="System"/>
                <a:ea typeface="黑体" panose="02010609060101010101" pitchFamily="49" charset="-122"/>
                <a:cs typeface="+mn-cs"/>
              </a:rPr>
              <a:t> </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Ahmad S, Purdy S. Real-time anomaly detection for streaming analytics[J]. </a:t>
            </a:r>
            <a:r>
              <a:rPr kumimoji="0" lang="en-US" altLang="zh-CN" sz="1800" b="0" i="0" u="none" strike="noStrike" kern="1200" cap="none" spc="0" normalizeH="0" baseline="0" noProof="0" dirty="0" err="1">
                <a:ln>
                  <a:noFill/>
                </a:ln>
                <a:solidFill>
                  <a:prstClr val="black"/>
                </a:solidFill>
                <a:effectLst/>
                <a:uLnTx/>
                <a:uFillTx/>
                <a:latin typeface="Segoe UI" panose="020B0502040204020203" pitchFamily="34" charset="0"/>
                <a:ea typeface="黑体" panose="02010609060101010101" pitchFamily="49" charset="-122"/>
                <a:cs typeface="+mn-cs"/>
              </a:rPr>
              <a:t>arXiv</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 preprint arXiv:1607.02480, 2016.</a:t>
            </a:r>
          </a:p>
        </p:txBody>
      </p:sp>
    </p:spTree>
    <p:extLst>
      <p:ext uri="{BB962C8B-B14F-4D97-AF65-F5344CB8AC3E}">
        <p14:creationId xmlns:p14="http://schemas.microsoft.com/office/powerpoint/2010/main" val="1058030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8526145" y="3313430"/>
            <a:ext cx="3261995" cy="2760345"/>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3</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zh-CN" altLang="en-US">
                <a:solidFill>
                  <a:schemeClr val="tx1"/>
                </a:solidFill>
                <a:sym typeface="+mn-ea"/>
              </a:rPr>
              <a:t>共</a:t>
            </a:r>
            <a:r>
              <a:rPr lang="en-US" altLang="zh-CN">
                <a:solidFill>
                  <a:schemeClr val="tx1"/>
                </a:solidFill>
                <a:sym typeface="+mn-ea"/>
              </a:rPr>
              <a:t>111620</a:t>
            </a:r>
            <a:r>
              <a:rPr lang="zh-CN" altLang="en-US">
                <a:solidFill>
                  <a:schemeClr val="tx1"/>
                </a:solidFill>
                <a:sym typeface="+mn-ea"/>
              </a:rPr>
              <a:t>条数据   卡钻 </a:t>
            </a:r>
            <a:r>
              <a:rPr lang="en-US" altLang="zh-CN">
                <a:solidFill>
                  <a:schemeClr val="tx1"/>
                </a:solidFill>
                <a:sym typeface="+mn-ea"/>
              </a:rPr>
              <a:t>93288 - 111620</a:t>
            </a:r>
            <a:r>
              <a:rPr lang="zh-CN" altLang="en-US">
                <a:solidFill>
                  <a:srgbClr val="FFC000"/>
                </a:solidFill>
                <a:sym typeface="+mn-ea"/>
              </a:rPr>
              <a:t> </a:t>
            </a:r>
            <a:r>
              <a:rPr lang="zh-CN" altLang="en-US"/>
              <a:t>   </a:t>
            </a:r>
            <a:r>
              <a:rPr lang="en-US" altLang="zh-CN"/>
              <a:t>Test</a:t>
            </a:r>
            <a:r>
              <a:rPr lang="zh-CN" altLang="en-US"/>
              <a:t>：</a:t>
            </a:r>
            <a:r>
              <a:rPr lang="zh-CN" altLang="en-US">
                <a:solidFill>
                  <a:schemeClr val="tx1"/>
                </a:solidFill>
                <a:sym typeface="+mn-ea"/>
              </a:rPr>
              <a:t>共</a:t>
            </a:r>
            <a:r>
              <a:rPr lang="en-US" altLang="zh-CN">
                <a:solidFill>
                  <a:schemeClr val="tx1"/>
                </a:solidFill>
                <a:sym typeface="+mn-ea"/>
              </a:rPr>
              <a:t>29915</a:t>
            </a:r>
            <a:r>
              <a:rPr lang="zh-CN" altLang="en-US">
                <a:solidFill>
                  <a:schemeClr val="tx1"/>
                </a:solidFill>
                <a:sym typeface="+mn-ea"/>
              </a:rPr>
              <a:t>条数据 卡钻 </a:t>
            </a:r>
            <a:r>
              <a:rPr lang="en-US" altLang="zh-CN">
                <a:solidFill>
                  <a:schemeClr val="tx1"/>
                </a:solidFill>
                <a:sym typeface="+mn-ea"/>
              </a:rPr>
              <a:t>27250 -- 29915</a:t>
            </a:r>
            <a:r>
              <a:rPr lang="en-US" altLang="zh-CN">
                <a:solidFill>
                  <a:schemeClr val="tx1"/>
                </a:solidFill>
              </a:rPr>
              <a:t> </a:t>
            </a:r>
          </a:p>
        </p:txBody>
      </p:sp>
      <p:sp>
        <p:nvSpPr>
          <p:cNvPr id="11" name="文本框 10"/>
          <p:cNvSpPr txBox="1"/>
          <p:nvPr/>
        </p:nvSpPr>
        <p:spPr>
          <a:xfrm>
            <a:off x="802005" y="2272030"/>
            <a:ext cx="10658475" cy="553085"/>
          </a:xfrm>
          <a:prstGeom prst="rect">
            <a:avLst/>
          </a:prstGeom>
          <a:noFill/>
        </p:spPr>
        <p:txBody>
          <a:bodyPr wrap="square" rtlCol="0">
            <a:spAutoFit/>
          </a:bodyPr>
          <a:lstStyle/>
          <a:p>
            <a:r>
              <a:rPr lang="zh-CN" altLang="en-US">
                <a:solidFill>
                  <a:srgbClr val="FFC000"/>
                </a:solidFill>
              </a:rPr>
              <a:t>第三组实验特征参数选取：</a:t>
            </a:r>
            <a:r>
              <a:rPr lang="en-US" altLang="zh-CN">
                <a:solidFill>
                  <a:srgbClr val="FFC000"/>
                </a:solidFill>
              </a:rPr>
              <a:t>mfia </a:t>
            </a:r>
            <a:r>
              <a:rPr lang="en-US" altLang="zh-CN">
                <a:solidFill>
                  <a:srgbClr val="FF0000"/>
                </a:solidFill>
              </a:rPr>
              <a:t> </a:t>
            </a:r>
            <a:r>
              <a:rPr lang="zh-CN" altLang="en-US">
                <a:solidFill>
                  <a:srgbClr val="FF0000"/>
                </a:solidFill>
              </a:rPr>
              <a:t>排量</a:t>
            </a:r>
            <a:r>
              <a:rPr lang="en-US" altLang="zh-CN" sz="1200">
                <a:solidFill>
                  <a:srgbClr val="FF0000"/>
                </a:solidFill>
                <a:sym typeface="+mn-ea"/>
              </a:rPr>
              <a:t>---</a:t>
            </a:r>
            <a:r>
              <a:rPr lang="zh-CN" altLang="en-US" sz="1200">
                <a:solidFill>
                  <a:srgbClr val="FF0000"/>
                </a:solidFill>
                <a:sym typeface="+mn-ea"/>
              </a:rPr>
              <a:t>未使用归一化，采用增加迭代次数（</a:t>
            </a:r>
            <a:r>
              <a:rPr lang="en-US" altLang="zh-CN" sz="1200">
                <a:solidFill>
                  <a:srgbClr val="FF0000"/>
                </a:solidFill>
                <a:sym typeface="+mn-ea"/>
              </a:rPr>
              <a:t>25&lt;35(</a:t>
            </a:r>
            <a:r>
              <a:rPr lang="zh-CN" altLang="en-US" sz="1200">
                <a:solidFill>
                  <a:srgbClr val="FF0000"/>
                </a:solidFill>
                <a:sym typeface="+mn-ea"/>
              </a:rPr>
              <a:t>默认），</a:t>
            </a:r>
            <a:r>
              <a:rPr lang="zh-CN" altLang="en-US" sz="1200" b="1">
                <a:solidFill>
                  <a:srgbClr val="FF0000"/>
                </a:solidFill>
                <a:sym typeface="+mn-ea"/>
              </a:rPr>
              <a:t>收敛效果较上次增加</a:t>
            </a:r>
            <a:r>
              <a:rPr lang="zh-CN" altLang="en-US" sz="1200">
                <a:solidFill>
                  <a:srgbClr val="FF0000"/>
                </a:solidFill>
                <a:sym typeface="+mn-ea"/>
              </a:rPr>
              <a:t>，下一步继续增加迭代次数</a:t>
            </a:r>
          </a:p>
        </p:txBody>
      </p:sp>
      <p:grpSp>
        <p:nvGrpSpPr>
          <p:cNvPr id="25" name="组合 24"/>
          <p:cNvGrpSpPr/>
          <p:nvPr/>
        </p:nvGrpSpPr>
        <p:grpSpPr>
          <a:xfrm>
            <a:off x="4325620" y="3439160"/>
            <a:ext cx="7397750" cy="3310890"/>
            <a:chOff x="6993" y="5386"/>
            <a:chExt cx="11650" cy="5214"/>
          </a:xfrm>
        </p:grpSpPr>
        <p:grpSp>
          <p:nvGrpSpPr>
            <p:cNvPr id="23" name="组合 22"/>
            <p:cNvGrpSpPr/>
            <p:nvPr/>
          </p:nvGrpSpPr>
          <p:grpSpPr>
            <a:xfrm>
              <a:off x="6993" y="5386"/>
              <a:ext cx="11650" cy="5214"/>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algn="l"/>
                  <a:r>
                    <a:rPr lang="en-US" altLang="zh-CN" sz="1000"/>
                    <a:t>mfia-test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r>
                      <a:rPr lang="zh-CN" altLang="en-US" sz="1000">
                        <a:solidFill>
                          <a:schemeClr val="tx1"/>
                        </a:solidFill>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15926" y="5792"/>
              <a:ext cx="2306" cy="871"/>
            </a:xfrm>
            <a:prstGeom prst="rect">
              <a:avLst/>
            </a:prstGeom>
            <a:noFill/>
          </p:spPr>
          <p:txBody>
            <a:bodyPr wrap="square" rtlCol="0">
              <a:spAutoFit/>
            </a:bodyPr>
            <a:lstStyle/>
            <a:p>
              <a:pPr algn="ctr"/>
              <a:r>
                <a:rPr lang="en-US" altLang="zh-CN" sz="1000">
                  <a:solidFill>
                    <a:srgbClr val="FF0000"/>
                  </a:solidFill>
                </a:rPr>
                <a:t>5</a:t>
              </a:r>
              <a:r>
                <a:rPr lang="zh-CN" altLang="en-US" sz="1000">
                  <a:solidFill>
                    <a:srgbClr val="FF0000"/>
                  </a:solidFill>
                </a:rPr>
                <a:t>次预警</a:t>
              </a:r>
            </a:p>
            <a:p>
              <a:pPr algn="ctr"/>
              <a:r>
                <a:rPr lang="en-US" altLang="zh-CN" sz="1000">
                  <a:solidFill>
                    <a:srgbClr val="00B050"/>
                  </a:solidFill>
                </a:rPr>
                <a:t>2</a:t>
              </a:r>
              <a:r>
                <a:rPr lang="zh-CN" altLang="en-US" sz="1000">
                  <a:solidFill>
                    <a:srgbClr val="00B050"/>
                  </a:solidFill>
                </a:rPr>
                <a:t>小时内</a:t>
              </a:r>
            </a:p>
            <a:p>
              <a:pPr algn="ctr"/>
              <a:r>
                <a:rPr lang="zh-CN" altLang="en-US" sz="1000">
                  <a:solidFill>
                    <a:srgbClr val="00B050"/>
                  </a:solidFill>
                </a:rPr>
                <a:t>产生</a:t>
              </a:r>
              <a:r>
                <a:rPr lang="en-US" altLang="zh-CN" sz="1000">
                  <a:solidFill>
                    <a:srgbClr val="00B050"/>
                  </a:solidFill>
                </a:rPr>
                <a:t>5</a:t>
              </a:r>
              <a:r>
                <a:rPr lang="zh-CN" altLang="en-US" sz="1000">
                  <a:solidFill>
                    <a:srgbClr val="00B050"/>
                  </a:solidFill>
                </a:rPr>
                <a:t>次</a:t>
              </a:r>
            </a:p>
          </p:txBody>
        </p:sp>
      </p:grpSp>
      <p:pic>
        <p:nvPicPr>
          <p:cNvPr id="2" name="图片 1"/>
          <p:cNvPicPr>
            <a:picLocks noChangeAspect="1"/>
          </p:cNvPicPr>
          <p:nvPr/>
        </p:nvPicPr>
        <p:blipFill>
          <a:blip r:embed="rId3"/>
          <a:stretch>
            <a:fillRect/>
          </a:stretch>
        </p:blipFill>
        <p:spPr>
          <a:xfrm>
            <a:off x="238125" y="3439160"/>
            <a:ext cx="3240405" cy="2160270"/>
          </a:xfrm>
          <a:prstGeom prst="rect">
            <a:avLst/>
          </a:prstGeom>
        </p:spPr>
      </p:pic>
      <p:pic>
        <p:nvPicPr>
          <p:cNvPr id="15" name="图片 14"/>
          <p:cNvPicPr>
            <a:picLocks noChangeAspect="1"/>
          </p:cNvPicPr>
          <p:nvPr/>
        </p:nvPicPr>
        <p:blipFill>
          <a:blip r:embed="rId4"/>
          <a:stretch>
            <a:fillRect/>
          </a:stretch>
        </p:blipFill>
        <p:spPr>
          <a:xfrm>
            <a:off x="3939540" y="2998470"/>
            <a:ext cx="4312920" cy="350647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F5E052-9320-4AC7-9186-698BE08AD6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4" y="597484"/>
            <a:ext cx="6513983" cy="187425"/>
          </a:xfrm>
          <a:prstGeom prst="rect">
            <a:avLst/>
          </a:prstGeom>
        </p:spPr>
      </p:pic>
      <p:pic>
        <p:nvPicPr>
          <p:cNvPr id="3" name="图片 2">
            <a:extLst>
              <a:ext uri="{FF2B5EF4-FFF2-40B4-BE49-F238E27FC236}">
                <a16:creationId xmlns:a16="http://schemas.microsoft.com/office/drawing/2014/main" id="{01F8CFFF-15CD-45E7-9920-310B8DA959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74" y="174072"/>
            <a:ext cx="1080407" cy="323529"/>
          </a:xfrm>
          <a:prstGeom prst="rect">
            <a:avLst/>
          </a:prstGeom>
        </p:spPr>
      </p:pic>
      <p:sp>
        <p:nvSpPr>
          <p:cNvPr id="4" name="流程图: 离页连接符 3">
            <a:extLst>
              <a:ext uri="{FF2B5EF4-FFF2-40B4-BE49-F238E27FC236}">
                <a16:creationId xmlns:a16="http://schemas.microsoft.com/office/drawing/2014/main" id="{6CEE476F-687F-4CD1-89C2-C40FFC373539}"/>
              </a:ext>
            </a:extLst>
          </p:cNvPr>
          <p:cNvSpPr/>
          <p:nvPr/>
        </p:nvSpPr>
        <p:spPr>
          <a:xfrm>
            <a:off x="2626868" y="2358544"/>
            <a:ext cx="1375624" cy="1441323"/>
          </a:xfrm>
          <a:prstGeom prst="flowChartOffpageConnector">
            <a:avLst/>
          </a:prstGeom>
          <a:solidFill>
            <a:srgbClr val="2869A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2</a:t>
            </a:r>
            <a:endParaRPr kumimoji="0" lang="zh-CN" altLang="en-US" sz="72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5" name="直接连接符 4">
            <a:extLst>
              <a:ext uri="{FF2B5EF4-FFF2-40B4-BE49-F238E27FC236}">
                <a16:creationId xmlns:a16="http://schemas.microsoft.com/office/drawing/2014/main" id="{D9FFA893-1979-48DB-8152-866DBF57D8D4}"/>
              </a:ext>
            </a:extLst>
          </p:cNvPr>
          <p:cNvCxnSpPr>
            <a:cxnSpLocks/>
          </p:cNvCxnSpPr>
          <p:nvPr/>
        </p:nvCxnSpPr>
        <p:spPr>
          <a:xfrm>
            <a:off x="4330711" y="3052818"/>
            <a:ext cx="3241163" cy="0"/>
          </a:xfrm>
          <a:prstGeom prst="line">
            <a:avLst/>
          </a:prstGeom>
          <a:noFill/>
          <a:ln w="12700" cap="flat" cmpd="sng" algn="ctr">
            <a:solidFill>
              <a:srgbClr val="314371"/>
            </a:solidFill>
            <a:prstDash val="solid"/>
            <a:miter lim="800000"/>
          </a:ln>
          <a:effectLst/>
        </p:spPr>
      </p:cxnSp>
      <p:sp>
        <p:nvSpPr>
          <p:cNvPr id="6" name="文本框 32">
            <a:extLst>
              <a:ext uri="{FF2B5EF4-FFF2-40B4-BE49-F238E27FC236}">
                <a16:creationId xmlns:a16="http://schemas.microsoft.com/office/drawing/2014/main" id="{FB8096DF-AEFD-4686-B538-FC002CE372E3}"/>
              </a:ext>
            </a:extLst>
          </p:cNvPr>
          <p:cNvSpPr txBox="1"/>
          <p:nvPr/>
        </p:nvSpPr>
        <p:spPr>
          <a:xfrm>
            <a:off x="4258875" y="2357440"/>
            <a:ext cx="3633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2869A7"/>
                </a:solidFill>
                <a:effectLst/>
                <a:uLnTx/>
                <a:uFillTx/>
                <a:latin typeface="Arial" panose="020B0604020202020204"/>
                <a:ea typeface="黑体" panose="02010609060101010101" pitchFamily="49" charset="-122"/>
                <a:cs typeface="+mn-cs"/>
                <a:sym typeface="微软雅黑" pitchFamily="34" charset="-122"/>
              </a:rPr>
              <a:t>nupic</a:t>
            </a:r>
            <a:r>
              <a:rPr kumimoji="0" lang="en-US" altLang="zh-CN"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 </a:t>
            </a:r>
            <a:r>
              <a:rPr kumimoji="0" lang="zh-CN" altLang="en-US" sz="3600" b="1" i="0" u="none" strike="noStrike" kern="1200" cap="none" spc="0" normalizeH="0" baseline="0" noProof="0" dirty="0">
                <a:ln>
                  <a:noFill/>
                </a:ln>
                <a:solidFill>
                  <a:srgbClr val="2869A7"/>
                </a:solidFill>
                <a:effectLst/>
                <a:uLnTx/>
                <a:uFillTx/>
                <a:latin typeface="Arial" panose="020B0604020202020204"/>
                <a:ea typeface="黑体" panose="02010609060101010101" pitchFamily="49" charset="-122"/>
                <a:cs typeface="+mn-cs"/>
                <a:sym typeface="微软雅黑" pitchFamily="34" charset="-122"/>
              </a:rPr>
              <a:t>实验</a:t>
            </a:r>
          </a:p>
        </p:txBody>
      </p:sp>
      <p:sp>
        <p:nvSpPr>
          <p:cNvPr id="13" name="灯片编号占位符 12">
            <a:extLst>
              <a:ext uri="{FF2B5EF4-FFF2-40B4-BE49-F238E27FC236}">
                <a16:creationId xmlns:a16="http://schemas.microsoft.com/office/drawing/2014/main" id="{9A579B4E-BD5D-44FA-95EF-1A3DD139C5C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14" name="矩形 13">
            <a:extLst>
              <a:ext uri="{FF2B5EF4-FFF2-40B4-BE49-F238E27FC236}">
                <a16:creationId xmlns:a16="http://schemas.microsoft.com/office/drawing/2014/main" id="{A1B287FD-8E63-4A16-B399-AD1AA18B117B}"/>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5" name="矩形 14">
            <a:extLst>
              <a:ext uri="{FF2B5EF4-FFF2-40B4-BE49-F238E27FC236}">
                <a16:creationId xmlns:a16="http://schemas.microsoft.com/office/drawing/2014/main" id="{CE355CE2-67B7-4BB4-B8CC-1766EE4288F9}"/>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657660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HTM——</a:t>
            </a:r>
            <a:r>
              <a:rPr lang="zh-CN" altLang="en-US" dirty="0"/>
              <a:t>实验进展</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9" name="矩形 18">
            <a:extLst>
              <a:ext uri="{FF2B5EF4-FFF2-40B4-BE49-F238E27FC236}">
                <a16:creationId xmlns:a16="http://schemas.microsoft.com/office/drawing/2014/main" id="{11847510-C9CF-4B0A-84CD-46514759BD8D}"/>
              </a:ext>
            </a:extLst>
          </p:cNvPr>
          <p:cNvSpPr/>
          <p:nvPr/>
        </p:nvSpPr>
        <p:spPr>
          <a:xfrm>
            <a:off x="248497" y="868026"/>
            <a:ext cx="10256944" cy="2262671"/>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实验数据</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WZ11-2E-14dSa</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数据时间段：</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17</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18</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24</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卡钻事故发生时间：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18</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47</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卡钻事故结束时间：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18</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12</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相关因子选取：</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tqa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srgbClr val="FF0000"/>
                </a:solidFill>
                <a:effectLst/>
                <a:uLnTx/>
                <a:uFillTx/>
                <a:latin typeface="Arial" panose="020B0604020202020204"/>
                <a:ea typeface="黑体" panose="02010609060101010101" pitchFamily="49" charset="-122"/>
                <a:cs typeface="+mn-cs"/>
              </a:rPr>
              <a:t>hkla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stkc</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tvca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mdoa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mfop</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C58BA969-E2B5-4A02-9713-391EE8CD48B2}"/>
              </a:ext>
            </a:extLst>
          </p:cNvPr>
          <p:cNvSpPr/>
          <p:nvPr/>
        </p:nvSpPr>
        <p:spPr>
          <a:xfrm>
            <a:off x="152400" y="4565978"/>
            <a:ext cx="320795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数据时间段内</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tqa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hkla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stkc</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stkc</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mdoa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mfop</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数据状态</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9" name="图片 8">
            <a:extLst>
              <a:ext uri="{FF2B5EF4-FFF2-40B4-BE49-F238E27FC236}">
                <a16:creationId xmlns:a16="http://schemas.microsoft.com/office/drawing/2014/main" id="{13578BA6-1100-4C1C-86F5-698462A862A1}"/>
              </a:ext>
            </a:extLst>
          </p:cNvPr>
          <p:cNvPicPr>
            <a:picLocks noChangeAspect="1"/>
          </p:cNvPicPr>
          <p:nvPr/>
        </p:nvPicPr>
        <p:blipFill>
          <a:blip r:embed="rId3"/>
          <a:stretch>
            <a:fillRect/>
          </a:stretch>
        </p:blipFill>
        <p:spPr>
          <a:xfrm>
            <a:off x="3590279" y="3095593"/>
            <a:ext cx="7554813" cy="3753529"/>
          </a:xfrm>
          <a:prstGeom prst="rect">
            <a:avLst/>
          </a:prstGeom>
        </p:spPr>
      </p:pic>
    </p:spTree>
    <p:extLst>
      <p:ext uri="{BB962C8B-B14F-4D97-AF65-F5344CB8AC3E}">
        <p14:creationId xmlns:p14="http://schemas.microsoft.com/office/powerpoint/2010/main" val="1876111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HTM——</a:t>
            </a:r>
            <a:r>
              <a:rPr lang="zh-CN" altLang="en-US" dirty="0"/>
              <a:t>实验进展</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9" name="矩形 18">
            <a:extLst>
              <a:ext uri="{FF2B5EF4-FFF2-40B4-BE49-F238E27FC236}">
                <a16:creationId xmlns:a16="http://schemas.microsoft.com/office/drawing/2014/main" id="{11847510-C9CF-4B0A-84CD-46514759BD8D}"/>
              </a:ext>
            </a:extLst>
          </p:cNvPr>
          <p:cNvSpPr/>
          <p:nvPr/>
        </p:nvSpPr>
        <p:spPr>
          <a:xfrm>
            <a:off x="248497" y="1072677"/>
            <a:ext cx="3693583" cy="410715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单因子</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异常检测实验进展</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实验参数：</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实验现象</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从</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的单一因</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异常检测实验来看，</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anomaly_likelihood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发出虚警次数过多，还需要进一步分析实验</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anomaly_likelihood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发出虚警次数过多可能是</a:t>
            </a:r>
            <a:r>
              <a:rPr kumimoji="0" lang="zh-CN" altLang="en-US" sz="16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由于参数本身变化的无规律</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 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参数设置不合理等原因</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grpSp>
        <p:nvGrpSpPr>
          <p:cNvPr id="3" name="组合 2">
            <a:extLst>
              <a:ext uri="{FF2B5EF4-FFF2-40B4-BE49-F238E27FC236}">
                <a16:creationId xmlns:a16="http://schemas.microsoft.com/office/drawing/2014/main" id="{6867D4BF-4E92-4B83-B13F-512A7D95BD3A}"/>
              </a:ext>
            </a:extLst>
          </p:cNvPr>
          <p:cNvGrpSpPr/>
          <p:nvPr/>
        </p:nvGrpSpPr>
        <p:grpSpPr>
          <a:xfrm>
            <a:off x="4373457" y="1307710"/>
            <a:ext cx="6853343" cy="5053635"/>
            <a:chOff x="4312497" y="1612510"/>
            <a:chExt cx="6853343" cy="5053635"/>
          </a:xfrm>
        </p:grpSpPr>
        <p:pic>
          <p:nvPicPr>
            <p:cNvPr id="2" name="图片 1">
              <a:extLst>
                <a:ext uri="{FF2B5EF4-FFF2-40B4-BE49-F238E27FC236}">
                  <a16:creationId xmlns:a16="http://schemas.microsoft.com/office/drawing/2014/main" id="{D0A3AB01-00DC-4187-B411-731056A661FE}"/>
                </a:ext>
              </a:extLst>
            </p:cNvPr>
            <p:cNvPicPr>
              <a:picLocks noChangeAspect="1"/>
            </p:cNvPicPr>
            <p:nvPr/>
          </p:nvPicPr>
          <p:blipFill>
            <a:blip r:embed="rId3"/>
            <a:stretch>
              <a:fillRect/>
            </a:stretch>
          </p:blipFill>
          <p:spPr>
            <a:xfrm>
              <a:off x="4327737" y="1612510"/>
              <a:ext cx="6838103" cy="1530426"/>
            </a:xfrm>
            <a:prstGeom prst="rect">
              <a:avLst/>
            </a:prstGeom>
          </p:spPr>
        </p:pic>
        <p:grpSp>
          <p:nvGrpSpPr>
            <p:cNvPr id="22" name="组合 21">
              <a:extLst>
                <a:ext uri="{FF2B5EF4-FFF2-40B4-BE49-F238E27FC236}">
                  <a16:creationId xmlns:a16="http://schemas.microsoft.com/office/drawing/2014/main" id="{56E418BF-BCD2-4FB6-A9B7-7431DE99B039}"/>
                </a:ext>
              </a:extLst>
            </p:cNvPr>
            <p:cNvGrpSpPr/>
            <p:nvPr/>
          </p:nvGrpSpPr>
          <p:grpSpPr>
            <a:xfrm>
              <a:off x="4312497" y="2865120"/>
              <a:ext cx="6853343" cy="3801025"/>
              <a:chOff x="2801201" y="2096601"/>
              <a:chExt cx="8078842" cy="4480715"/>
            </a:xfrm>
          </p:grpSpPr>
          <p:pic>
            <p:nvPicPr>
              <p:cNvPr id="9" name="图片 8">
                <a:extLst>
                  <a:ext uri="{FF2B5EF4-FFF2-40B4-BE49-F238E27FC236}">
                    <a16:creationId xmlns:a16="http://schemas.microsoft.com/office/drawing/2014/main" id="{144C12C9-6A43-4310-86B5-E84CF2E50C2B}"/>
                  </a:ext>
                </a:extLst>
              </p:cNvPr>
              <p:cNvPicPr>
                <a:picLocks noChangeAspect="1"/>
              </p:cNvPicPr>
              <p:nvPr/>
            </p:nvPicPr>
            <p:blipFill rotWithShape="1">
              <a:blip r:embed="rId4"/>
              <a:srcRect r="641" b="967"/>
              <a:stretch/>
            </p:blipFill>
            <p:spPr>
              <a:xfrm>
                <a:off x="2801201" y="2096601"/>
                <a:ext cx="8078842" cy="3980116"/>
              </a:xfrm>
              <a:prstGeom prst="rect">
                <a:avLst/>
              </a:prstGeom>
            </p:spPr>
          </p:pic>
          <p:sp>
            <p:nvSpPr>
              <p:cNvPr id="21" name="矩形 20">
                <a:extLst>
                  <a:ext uri="{FF2B5EF4-FFF2-40B4-BE49-F238E27FC236}">
                    <a16:creationId xmlns:a16="http://schemas.microsoft.com/office/drawing/2014/main" id="{5179D30D-C7AE-4302-BD20-92F46EDF6193}"/>
                  </a:ext>
                </a:extLst>
              </p:cNvPr>
              <p:cNvSpPr/>
              <p:nvPr/>
            </p:nvSpPr>
            <p:spPr>
              <a:xfrm>
                <a:off x="3640832" y="6141941"/>
                <a:ext cx="7037056" cy="4353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spaa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参数</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anomaly_likelihood</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和</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anomaly_score</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可视化</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grpSp>
      </p:grpSp>
    </p:spTree>
    <p:extLst>
      <p:ext uri="{BB962C8B-B14F-4D97-AF65-F5344CB8AC3E}">
        <p14:creationId xmlns:p14="http://schemas.microsoft.com/office/powerpoint/2010/main" val="1017132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401637" y="238014"/>
            <a:ext cx="9558792" cy="658969"/>
          </a:xfrm>
        </p:spPr>
        <p:txBody>
          <a:bodyPr/>
          <a:lstStyle/>
          <a:p>
            <a:r>
              <a:rPr lang="zh-CN" altLang="en-US" dirty="0"/>
              <a:t>下一步工作计划</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A6656C35-2F89-4DD0-A1DC-E1FB8988055C}"/>
              </a:ext>
            </a:extLst>
          </p:cNvPr>
          <p:cNvSpPr/>
          <p:nvPr/>
        </p:nvSpPr>
        <p:spPr>
          <a:xfrm>
            <a:off x="401637" y="896983"/>
            <a:ext cx="7065963" cy="222240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钻井项目</a:t>
            </a:r>
            <a:endParaRPr kumimoji="0" lang="en-US" altLang="zh-CN"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基于</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tqa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hkla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stkc</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tcva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mdoa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mfop</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七个因子，进一步进行</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单因子和多因子异常检测与预测实验</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结合工况标注，对虚警情况进行分析</a:t>
            </a:r>
          </a:p>
        </p:txBody>
      </p:sp>
    </p:spTree>
    <p:extLst>
      <p:ext uri="{BB962C8B-B14F-4D97-AF65-F5344CB8AC3E}">
        <p14:creationId xmlns:p14="http://schemas.microsoft.com/office/powerpoint/2010/main" val="2621943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3D8461-FD05-4549-8371-9D8F8F498C2F}"/>
              </a:ext>
            </a:extLst>
          </p:cNvPr>
          <p:cNvSpPr>
            <a:spLocks noGrp="1"/>
          </p:cNvSpPr>
          <p:nvPr>
            <p:ph type="body" sz="quarter" idx="10"/>
          </p:nvPr>
        </p:nvSpPr>
        <p:spPr>
          <a:xfrm>
            <a:off x="2681287" y="2967037"/>
            <a:ext cx="6829425" cy="923925"/>
          </a:xfrm>
        </p:spPr>
        <p:txBody>
          <a:bodyPr/>
          <a:lstStyle/>
          <a:p>
            <a:r>
              <a:rPr lang="zh-CN" altLang="en-US" dirty="0"/>
              <a:t>谢谢！</a:t>
            </a:r>
          </a:p>
        </p:txBody>
      </p:sp>
      <p:sp>
        <p:nvSpPr>
          <p:cNvPr id="3" name="矩形 2">
            <a:extLst>
              <a:ext uri="{FF2B5EF4-FFF2-40B4-BE49-F238E27FC236}">
                <a16:creationId xmlns:a16="http://schemas.microsoft.com/office/drawing/2014/main" id="{777AA4C8-5602-424D-A262-55CB6D91B8ED}"/>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9147DF7B-39E9-4EDD-AC43-77163BD3A1F1}"/>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204245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latin typeface="华文新魏" panose="02010800040101010101" pitchFamily="2" charset="-122"/>
                <a:ea typeface="华文新魏" panose="02010800040101010101" pitchFamily="2" charset="-122"/>
              </a:rPr>
              <a:t>钻井事故预测工作进展</a:t>
            </a:r>
          </a:p>
        </p:txBody>
      </p:sp>
      <p:sp>
        <p:nvSpPr>
          <p:cNvPr id="3" name="副标题 2"/>
          <p:cNvSpPr>
            <a:spLocks noGrp="1"/>
          </p:cNvSpPr>
          <p:nvPr>
            <p:ph type="subTitle" idx="1"/>
          </p:nvPr>
        </p:nvSpPr>
        <p:spPr>
          <a:xfrm>
            <a:off x="7486918" y="3782343"/>
            <a:ext cx="3339921" cy="433342"/>
          </a:xfrm>
        </p:spPr>
        <p:txBody>
          <a:bodyPr/>
          <a:lstStyle/>
          <a:p>
            <a:r>
              <a:rPr lang="en-US" altLang="zh-CN" dirty="0"/>
              <a:t>2020-5-10</a:t>
            </a:r>
            <a:endParaRPr lang="zh-CN" altLang="en-US" dirty="0"/>
          </a:p>
        </p:txBody>
      </p:sp>
    </p:spTree>
    <p:extLst>
      <p:ext uri="{BB962C8B-B14F-4D97-AF65-F5344CB8AC3E}">
        <p14:creationId xmlns:p14="http://schemas.microsoft.com/office/powerpoint/2010/main" val="1771629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sp>
        <p:nvSpPr>
          <p:cNvPr id="15" name="内容占位符 2"/>
          <p:cNvSpPr>
            <a:spLocks noGrp="1"/>
          </p:cNvSpPr>
          <p:nvPr>
            <p:ph idx="1"/>
          </p:nvPr>
        </p:nvSpPr>
        <p:spPr>
          <a:xfrm>
            <a:off x="838200" y="1637620"/>
            <a:ext cx="5044168" cy="3987346"/>
          </a:xfrm>
        </p:spPr>
        <p:txBody>
          <a:bodyPr>
            <a:normAutofit/>
          </a:bodyPr>
          <a:lstStyle/>
          <a:p>
            <a:r>
              <a:rPr lang="en-US" altLang="zh-CN" sz="2400">
                <a:latin typeface="黑体" panose="02010609060101010101" pitchFamily="49" charset="-122"/>
                <a:ea typeface="黑体" panose="02010609060101010101" pitchFamily="49" charset="-122"/>
              </a:rPr>
              <a:t>Relief</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ARMA</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OCSVM</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pPr marL="0" indent="0">
              <a:buNone/>
            </a:pP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p:txBody>
      </p:sp>
      <p:sp>
        <p:nvSpPr>
          <p:cNvPr id="16" name="右箭头 15"/>
          <p:cNvSpPr/>
          <p:nvPr/>
        </p:nvSpPr>
        <p:spPr>
          <a:xfrm>
            <a:off x="3555546" y="1825625"/>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右箭头 16"/>
          <p:cNvSpPr/>
          <p:nvPr/>
        </p:nvSpPr>
        <p:spPr>
          <a:xfrm>
            <a:off x="3555545" y="2635250"/>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右箭头 17"/>
          <p:cNvSpPr/>
          <p:nvPr/>
        </p:nvSpPr>
        <p:spPr>
          <a:xfrm>
            <a:off x="3555545" y="3496582"/>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标题 1"/>
          <p:cNvSpPr txBox="1">
            <a:spLocks/>
          </p:cNvSpPr>
          <p:nvPr/>
        </p:nvSpPr>
        <p:spPr>
          <a:xfrm>
            <a:off x="6146347" y="1719319"/>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特征选择</a:t>
            </a:r>
          </a:p>
        </p:txBody>
      </p:sp>
      <p:sp>
        <p:nvSpPr>
          <p:cNvPr id="20" name="标题 1"/>
          <p:cNvSpPr txBox="1">
            <a:spLocks/>
          </p:cNvSpPr>
          <p:nvPr/>
        </p:nvSpPr>
        <p:spPr>
          <a:xfrm>
            <a:off x="6146347" y="2528944"/>
            <a:ext cx="1879369" cy="48203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工况参数预测</a:t>
            </a:r>
          </a:p>
        </p:txBody>
      </p:sp>
      <p:sp>
        <p:nvSpPr>
          <p:cNvPr id="21" name="标题 1"/>
          <p:cNvSpPr txBox="1">
            <a:spLocks/>
          </p:cNvSpPr>
          <p:nvPr/>
        </p:nvSpPr>
        <p:spPr>
          <a:xfrm>
            <a:off x="6096000" y="3390276"/>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奇异检测</a:t>
            </a:r>
          </a:p>
        </p:txBody>
      </p:sp>
      <p:sp>
        <p:nvSpPr>
          <p:cNvPr id="22" name="右弧形箭头 21"/>
          <p:cNvSpPr/>
          <p:nvPr/>
        </p:nvSpPr>
        <p:spPr>
          <a:xfrm>
            <a:off x="8830581" y="2079459"/>
            <a:ext cx="1837764" cy="281529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4" name="矩形 23"/>
          <p:cNvSpPr/>
          <p:nvPr/>
        </p:nvSpPr>
        <p:spPr>
          <a:xfrm>
            <a:off x="5549153" y="4214657"/>
            <a:ext cx="6096000" cy="83099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WZ11-2E-14dSa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卡钻事故</a:t>
            </a:r>
            <a:endPar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88C31493-DF9A-4225-951E-E0BCDFBBB269}"/>
              </a:ext>
            </a:extLst>
          </p:cNvPr>
          <p:cNvPicPr>
            <a:picLocks noChangeAspect="1"/>
          </p:cNvPicPr>
          <p:nvPr/>
        </p:nvPicPr>
        <p:blipFill>
          <a:blip r:embed="rId2"/>
          <a:stretch>
            <a:fillRect/>
          </a:stretch>
        </p:blipFill>
        <p:spPr>
          <a:xfrm>
            <a:off x="106532" y="5061233"/>
            <a:ext cx="7670307" cy="1576375"/>
          </a:xfrm>
          <a:prstGeom prst="rect">
            <a:avLst/>
          </a:prstGeom>
        </p:spPr>
      </p:pic>
      <p:graphicFrame>
        <p:nvGraphicFramePr>
          <p:cNvPr id="13" name="表格 12">
            <a:extLst>
              <a:ext uri="{FF2B5EF4-FFF2-40B4-BE49-F238E27FC236}">
                <a16:creationId xmlns:a16="http://schemas.microsoft.com/office/drawing/2014/main" id="{A67407FF-847E-49A0-A69C-10F2057C9765}"/>
              </a:ext>
            </a:extLst>
          </p:cNvPr>
          <p:cNvGraphicFramePr>
            <a:graphicFrameLocks noGrp="1"/>
          </p:cNvGraphicFramePr>
          <p:nvPr/>
        </p:nvGraphicFramePr>
        <p:xfrm>
          <a:off x="8081573" y="5388001"/>
          <a:ext cx="3986560" cy="1379994"/>
        </p:xfrm>
        <a:graphic>
          <a:graphicData uri="http://schemas.openxmlformats.org/drawingml/2006/table">
            <a:tbl>
              <a:tblPr>
                <a:tableStyleId>{327F97BB-C833-4FB7-BDE5-3F7075034690}</a:tableStyleId>
              </a:tblPr>
              <a:tblGrid>
                <a:gridCol w="996640">
                  <a:extLst>
                    <a:ext uri="{9D8B030D-6E8A-4147-A177-3AD203B41FA5}">
                      <a16:colId xmlns:a16="http://schemas.microsoft.com/office/drawing/2014/main" val="1679676781"/>
                    </a:ext>
                  </a:extLst>
                </a:gridCol>
                <a:gridCol w="996640">
                  <a:extLst>
                    <a:ext uri="{9D8B030D-6E8A-4147-A177-3AD203B41FA5}">
                      <a16:colId xmlns:a16="http://schemas.microsoft.com/office/drawing/2014/main" val="1795001771"/>
                    </a:ext>
                  </a:extLst>
                </a:gridCol>
                <a:gridCol w="996640">
                  <a:extLst>
                    <a:ext uri="{9D8B030D-6E8A-4147-A177-3AD203B41FA5}">
                      <a16:colId xmlns:a16="http://schemas.microsoft.com/office/drawing/2014/main" val="737604119"/>
                    </a:ext>
                  </a:extLst>
                </a:gridCol>
                <a:gridCol w="996640">
                  <a:extLst>
                    <a:ext uri="{9D8B030D-6E8A-4147-A177-3AD203B41FA5}">
                      <a16:colId xmlns:a16="http://schemas.microsoft.com/office/drawing/2014/main" val="4104999719"/>
                    </a:ext>
                  </a:extLst>
                </a:gridCol>
              </a:tblGrid>
              <a:tr h="270746">
                <a:tc>
                  <a:txBody>
                    <a:bodyPr/>
                    <a:lstStyle/>
                    <a:p>
                      <a:pPr algn="ctr" fontAlgn="b"/>
                      <a:r>
                        <a:rPr lang="en-US" sz="1800" b="1" u="none" strike="noStrike">
                          <a:effectLst/>
                          <a:latin typeface="+mn-lt"/>
                        </a:rPr>
                        <a:t>TP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35071</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4136</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272453552"/>
                  </a:ext>
                </a:extLst>
              </a:tr>
              <a:tr h="270746">
                <a:tc>
                  <a:txBody>
                    <a:bodyPr/>
                    <a:lstStyle/>
                    <a:p>
                      <a:pPr algn="ctr" fontAlgn="b"/>
                      <a:r>
                        <a:rPr lang="en-US" sz="1800" b="1" u="none" strike="noStrike">
                          <a:effectLst/>
                          <a:latin typeface="+mn-lt"/>
                        </a:rPr>
                        <a:t>TN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dirty="0">
                          <a:effectLst/>
                          <a:latin typeface="+mn-lt"/>
                        </a:rPr>
                        <a:t>676</a:t>
                      </a:r>
                      <a:endParaRPr lang="en-US" altLang="zh-CN"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117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838064504"/>
                  </a:ext>
                </a:extLst>
              </a:tr>
              <a:tr h="270746">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313776523"/>
                  </a:ext>
                </a:extLst>
              </a:tr>
              <a:tr h="534174">
                <a:tc>
                  <a:txBody>
                    <a:bodyPr/>
                    <a:lstStyle/>
                    <a:p>
                      <a:pPr algn="ctr" fontAlgn="b"/>
                      <a:r>
                        <a:rPr lang="zh-CN" altLang="en-US" sz="1800" b="1" u="none" strike="noStrike" dirty="0">
                          <a:effectLst/>
                          <a:latin typeface="+mn-lt"/>
                        </a:rPr>
                        <a:t>精度</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87.67%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492192113"/>
                  </a:ext>
                </a:extLst>
              </a:tr>
            </a:tbl>
          </a:graphicData>
        </a:graphic>
      </p:graphicFrame>
    </p:spTree>
    <p:extLst>
      <p:ext uri="{BB962C8B-B14F-4D97-AF65-F5344CB8AC3E}">
        <p14:creationId xmlns:p14="http://schemas.microsoft.com/office/powerpoint/2010/main" val="127113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sp>
        <p:nvSpPr>
          <p:cNvPr id="15" name="内容占位符 2"/>
          <p:cNvSpPr>
            <a:spLocks noGrp="1"/>
          </p:cNvSpPr>
          <p:nvPr>
            <p:ph idx="1"/>
          </p:nvPr>
        </p:nvSpPr>
        <p:spPr>
          <a:xfrm>
            <a:off x="838200" y="1637620"/>
            <a:ext cx="5044168" cy="3987346"/>
          </a:xfrm>
        </p:spPr>
        <p:txBody>
          <a:bodyPr>
            <a:normAutofit/>
          </a:bodyPr>
          <a:lstStyle/>
          <a:p>
            <a:r>
              <a:rPr lang="en-US" altLang="zh-CN" sz="2400">
                <a:latin typeface="黑体" panose="02010609060101010101" pitchFamily="49" charset="-122"/>
                <a:ea typeface="黑体" panose="02010609060101010101" pitchFamily="49" charset="-122"/>
              </a:rPr>
              <a:t>Relief</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ARMA</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OCSVM</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pPr marL="0" indent="0">
              <a:buNone/>
            </a:pP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p:txBody>
      </p:sp>
      <p:sp>
        <p:nvSpPr>
          <p:cNvPr id="16" name="右箭头 15"/>
          <p:cNvSpPr/>
          <p:nvPr/>
        </p:nvSpPr>
        <p:spPr>
          <a:xfrm>
            <a:off x="3555546" y="1825625"/>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右箭头 16"/>
          <p:cNvSpPr/>
          <p:nvPr/>
        </p:nvSpPr>
        <p:spPr>
          <a:xfrm>
            <a:off x="3555545" y="2635250"/>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右箭头 17"/>
          <p:cNvSpPr/>
          <p:nvPr/>
        </p:nvSpPr>
        <p:spPr>
          <a:xfrm>
            <a:off x="3555545" y="3496582"/>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标题 1"/>
          <p:cNvSpPr txBox="1">
            <a:spLocks/>
          </p:cNvSpPr>
          <p:nvPr/>
        </p:nvSpPr>
        <p:spPr>
          <a:xfrm>
            <a:off x="6146347" y="1719319"/>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特征选择</a:t>
            </a:r>
          </a:p>
        </p:txBody>
      </p:sp>
      <p:sp>
        <p:nvSpPr>
          <p:cNvPr id="20" name="标题 1"/>
          <p:cNvSpPr txBox="1">
            <a:spLocks/>
          </p:cNvSpPr>
          <p:nvPr/>
        </p:nvSpPr>
        <p:spPr>
          <a:xfrm>
            <a:off x="6146347" y="2528944"/>
            <a:ext cx="1879369" cy="48203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工况参数预测</a:t>
            </a:r>
          </a:p>
        </p:txBody>
      </p:sp>
      <p:sp>
        <p:nvSpPr>
          <p:cNvPr id="21" name="标题 1"/>
          <p:cNvSpPr txBox="1">
            <a:spLocks/>
          </p:cNvSpPr>
          <p:nvPr/>
        </p:nvSpPr>
        <p:spPr>
          <a:xfrm>
            <a:off x="6096000" y="3390276"/>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奇异检测</a:t>
            </a:r>
          </a:p>
        </p:txBody>
      </p:sp>
      <p:sp>
        <p:nvSpPr>
          <p:cNvPr id="22" name="右弧形箭头 21"/>
          <p:cNvSpPr/>
          <p:nvPr/>
        </p:nvSpPr>
        <p:spPr>
          <a:xfrm>
            <a:off x="8830581" y="2079459"/>
            <a:ext cx="1837764" cy="281529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4" name="矩形 23"/>
          <p:cNvSpPr/>
          <p:nvPr/>
        </p:nvSpPr>
        <p:spPr>
          <a:xfrm>
            <a:off x="5549153" y="4214657"/>
            <a:ext cx="6096000" cy="83099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WZ11-2E-14dSa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卡钻事故</a:t>
            </a:r>
            <a:endPar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88C31493-DF9A-4225-951E-E0BCDFBBB269}"/>
              </a:ext>
            </a:extLst>
          </p:cNvPr>
          <p:cNvPicPr>
            <a:picLocks noChangeAspect="1"/>
          </p:cNvPicPr>
          <p:nvPr/>
        </p:nvPicPr>
        <p:blipFill>
          <a:blip r:embed="rId2"/>
          <a:stretch>
            <a:fillRect/>
          </a:stretch>
        </p:blipFill>
        <p:spPr>
          <a:xfrm>
            <a:off x="106532" y="5061233"/>
            <a:ext cx="7670307" cy="1576375"/>
          </a:xfrm>
          <a:prstGeom prst="rect">
            <a:avLst/>
          </a:prstGeom>
        </p:spPr>
      </p:pic>
      <p:graphicFrame>
        <p:nvGraphicFramePr>
          <p:cNvPr id="13" name="表格 12">
            <a:extLst>
              <a:ext uri="{FF2B5EF4-FFF2-40B4-BE49-F238E27FC236}">
                <a16:creationId xmlns:a16="http://schemas.microsoft.com/office/drawing/2014/main" id="{A67407FF-847E-49A0-A69C-10F2057C9765}"/>
              </a:ext>
            </a:extLst>
          </p:cNvPr>
          <p:cNvGraphicFramePr>
            <a:graphicFrameLocks noGrp="1"/>
          </p:cNvGraphicFramePr>
          <p:nvPr/>
        </p:nvGraphicFramePr>
        <p:xfrm>
          <a:off x="8081573" y="5388001"/>
          <a:ext cx="3986560" cy="1379994"/>
        </p:xfrm>
        <a:graphic>
          <a:graphicData uri="http://schemas.openxmlformats.org/drawingml/2006/table">
            <a:tbl>
              <a:tblPr>
                <a:tableStyleId>{327F97BB-C833-4FB7-BDE5-3F7075034690}</a:tableStyleId>
              </a:tblPr>
              <a:tblGrid>
                <a:gridCol w="996640">
                  <a:extLst>
                    <a:ext uri="{9D8B030D-6E8A-4147-A177-3AD203B41FA5}">
                      <a16:colId xmlns:a16="http://schemas.microsoft.com/office/drawing/2014/main" val="1679676781"/>
                    </a:ext>
                  </a:extLst>
                </a:gridCol>
                <a:gridCol w="996640">
                  <a:extLst>
                    <a:ext uri="{9D8B030D-6E8A-4147-A177-3AD203B41FA5}">
                      <a16:colId xmlns:a16="http://schemas.microsoft.com/office/drawing/2014/main" val="1795001771"/>
                    </a:ext>
                  </a:extLst>
                </a:gridCol>
                <a:gridCol w="996640">
                  <a:extLst>
                    <a:ext uri="{9D8B030D-6E8A-4147-A177-3AD203B41FA5}">
                      <a16:colId xmlns:a16="http://schemas.microsoft.com/office/drawing/2014/main" val="737604119"/>
                    </a:ext>
                  </a:extLst>
                </a:gridCol>
                <a:gridCol w="996640">
                  <a:extLst>
                    <a:ext uri="{9D8B030D-6E8A-4147-A177-3AD203B41FA5}">
                      <a16:colId xmlns:a16="http://schemas.microsoft.com/office/drawing/2014/main" val="4104999719"/>
                    </a:ext>
                  </a:extLst>
                </a:gridCol>
              </a:tblGrid>
              <a:tr h="270746">
                <a:tc>
                  <a:txBody>
                    <a:bodyPr/>
                    <a:lstStyle/>
                    <a:p>
                      <a:pPr algn="ctr" fontAlgn="b"/>
                      <a:r>
                        <a:rPr lang="en-US" sz="1800" b="1" u="none" strike="noStrike">
                          <a:effectLst/>
                          <a:latin typeface="+mn-lt"/>
                        </a:rPr>
                        <a:t>TP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35071</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4136</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272453552"/>
                  </a:ext>
                </a:extLst>
              </a:tr>
              <a:tr h="270746">
                <a:tc>
                  <a:txBody>
                    <a:bodyPr/>
                    <a:lstStyle/>
                    <a:p>
                      <a:pPr algn="ctr" fontAlgn="b"/>
                      <a:r>
                        <a:rPr lang="en-US" sz="1800" b="1" u="none" strike="noStrike">
                          <a:effectLst/>
                          <a:latin typeface="+mn-lt"/>
                        </a:rPr>
                        <a:t>TN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dirty="0">
                          <a:effectLst/>
                          <a:latin typeface="+mn-lt"/>
                        </a:rPr>
                        <a:t>676</a:t>
                      </a:r>
                      <a:endParaRPr lang="en-US" altLang="zh-CN"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117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838064504"/>
                  </a:ext>
                </a:extLst>
              </a:tr>
              <a:tr h="270746">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313776523"/>
                  </a:ext>
                </a:extLst>
              </a:tr>
              <a:tr h="534174">
                <a:tc>
                  <a:txBody>
                    <a:bodyPr/>
                    <a:lstStyle/>
                    <a:p>
                      <a:pPr algn="ctr" fontAlgn="b"/>
                      <a:r>
                        <a:rPr lang="zh-CN" altLang="en-US" sz="1800" b="1" u="none" strike="noStrike" dirty="0">
                          <a:effectLst/>
                          <a:latin typeface="+mn-lt"/>
                        </a:rPr>
                        <a:t>精度</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87.67%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492192113"/>
                  </a:ext>
                </a:extLst>
              </a:tr>
            </a:tbl>
          </a:graphicData>
        </a:graphic>
      </p:graphicFrame>
      <p:sp>
        <p:nvSpPr>
          <p:cNvPr id="4" name="矩形: 圆角 3">
            <a:extLst>
              <a:ext uri="{FF2B5EF4-FFF2-40B4-BE49-F238E27FC236}">
                <a16:creationId xmlns:a16="http://schemas.microsoft.com/office/drawing/2014/main" id="{A438E91A-408B-48F6-9230-A2ABE690EB39}"/>
              </a:ext>
            </a:extLst>
          </p:cNvPr>
          <p:cNvSpPr/>
          <p:nvPr/>
        </p:nvSpPr>
        <p:spPr>
          <a:xfrm>
            <a:off x="684384" y="3134639"/>
            <a:ext cx="8082314" cy="1131434"/>
          </a:xfrm>
          <a:prstGeom prst="round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32281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近期工作</a:t>
            </a:r>
          </a:p>
        </p:txBody>
      </p:sp>
      <p:sp>
        <p:nvSpPr>
          <p:cNvPr id="15" name="内容占位符 2"/>
          <p:cNvSpPr>
            <a:spLocks noGrp="1"/>
          </p:cNvSpPr>
          <p:nvPr>
            <p:ph idx="1"/>
          </p:nvPr>
        </p:nvSpPr>
        <p:spPr>
          <a:xfrm>
            <a:off x="838199" y="1637620"/>
            <a:ext cx="10451123" cy="524776"/>
          </a:xfrm>
        </p:spPr>
        <p:txBody>
          <a:bodyPr>
            <a:normAutofit/>
          </a:bodyPr>
          <a:lstStyle/>
          <a:p>
            <a:r>
              <a:rPr lang="en-US" altLang="zh-CN" sz="2400" dirty="0">
                <a:latin typeface="黑体" panose="02010609060101010101" pitchFamily="49" charset="-122"/>
                <a:ea typeface="黑体" panose="02010609060101010101" pitchFamily="49" charset="-122"/>
              </a:rPr>
              <a:t>OCSVM</a:t>
            </a:r>
            <a:r>
              <a:rPr lang="zh-CN" altLang="en-US" sz="2400" dirty="0">
                <a:latin typeface="黑体" panose="02010609060101010101" pitchFamily="49" charset="-122"/>
                <a:ea typeface="黑体" panose="02010609060101010101" pitchFamily="49" charset="-122"/>
              </a:rPr>
              <a:t>异常检测算法？</a:t>
            </a:r>
            <a:endParaRPr lang="en-US" altLang="zh-CN" sz="2400" dirty="0">
              <a:latin typeface="黑体" panose="02010609060101010101" pitchFamily="49" charset="-122"/>
              <a:ea typeface="黑体" panose="02010609060101010101" pitchFamily="49" charset="-122"/>
            </a:endParaRPr>
          </a:p>
        </p:txBody>
      </p:sp>
      <p:sp>
        <p:nvSpPr>
          <p:cNvPr id="20" name="标题 1"/>
          <p:cNvSpPr txBox="1">
            <a:spLocks/>
          </p:cNvSpPr>
          <p:nvPr/>
        </p:nvSpPr>
        <p:spPr>
          <a:xfrm>
            <a:off x="2130118" y="3148481"/>
            <a:ext cx="3793316" cy="900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假阴率较高造成误报警多</a:t>
            </a:r>
          </a:p>
        </p:txBody>
      </p:sp>
      <p:sp>
        <p:nvSpPr>
          <p:cNvPr id="14" name="右箭头 17">
            <a:extLst>
              <a:ext uri="{FF2B5EF4-FFF2-40B4-BE49-F238E27FC236}">
                <a16:creationId xmlns:a16="http://schemas.microsoft.com/office/drawing/2014/main" id="{0EB7FC9A-7AFD-41EC-B096-6B56559FFE5F}"/>
              </a:ext>
            </a:extLst>
          </p:cNvPr>
          <p:cNvSpPr/>
          <p:nvPr/>
        </p:nvSpPr>
        <p:spPr>
          <a:xfrm rot="5400000">
            <a:off x="4023190" y="2238529"/>
            <a:ext cx="728242" cy="72106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2" name="内容占位符 2">
            <a:extLst>
              <a:ext uri="{FF2B5EF4-FFF2-40B4-BE49-F238E27FC236}">
                <a16:creationId xmlns:a16="http://schemas.microsoft.com/office/drawing/2014/main" id="{B13931E3-12B6-415D-B775-2280FA050220}"/>
              </a:ext>
            </a:extLst>
          </p:cNvPr>
          <p:cNvSpPr txBox="1">
            <a:spLocks/>
          </p:cNvSpPr>
          <p:nvPr/>
        </p:nvSpPr>
        <p:spPr>
          <a:xfrm>
            <a:off x="6216335" y="2963183"/>
            <a:ext cx="7921697" cy="2405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构建其他异常检测方法</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基于钻井事故数据针对性设计方法</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920148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数据分析</a:t>
            </a:r>
          </a:p>
        </p:txBody>
      </p:sp>
      <p:pic>
        <p:nvPicPr>
          <p:cNvPr id="7" name="图片 6">
            <a:extLst>
              <a:ext uri="{FF2B5EF4-FFF2-40B4-BE49-F238E27FC236}">
                <a16:creationId xmlns:a16="http://schemas.microsoft.com/office/drawing/2014/main" id="{1E9A828F-7246-46F6-BA0B-52CA96A2117A}"/>
              </a:ext>
            </a:extLst>
          </p:cNvPr>
          <p:cNvPicPr>
            <a:picLocks noChangeAspect="1"/>
          </p:cNvPicPr>
          <p:nvPr/>
        </p:nvPicPr>
        <p:blipFill>
          <a:blip r:embed="rId2"/>
          <a:stretch>
            <a:fillRect/>
          </a:stretch>
        </p:blipFill>
        <p:spPr>
          <a:xfrm>
            <a:off x="743026" y="2152103"/>
            <a:ext cx="9899033" cy="2034415"/>
          </a:xfrm>
          <a:prstGeom prst="rect">
            <a:avLst/>
          </a:prstGeom>
        </p:spPr>
      </p:pic>
      <p:sp>
        <p:nvSpPr>
          <p:cNvPr id="10" name="内容占位符 2">
            <a:extLst>
              <a:ext uri="{FF2B5EF4-FFF2-40B4-BE49-F238E27FC236}">
                <a16:creationId xmlns:a16="http://schemas.microsoft.com/office/drawing/2014/main" id="{50DA96AD-BA68-4059-872D-5E27F491E86C}"/>
              </a:ext>
            </a:extLst>
          </p:cNvPr>
          <p:cNvSpPr>
            <a:spLocks noGrp="1"/>
          </p:cNvSpPr>
          <p:nvPr>
            <p:ph idx="1"/>
          </p:nvPr>
        </p:nvSpPr>
        <p:spPr>
          <a:xfrm>
            <a:off x="743026" y="4647933"/>
            <a:ext cx="10515600" cy="1558471"/>
          </a:xfrm>
        </p:spPr>
        <p:txBody>
          <a:bodyPr>
            <a:normAutofit/>
          </a:bodyPr>
          <a:lstStyle/>
          <a:p>
            <a:r>
              <a:rPr lang="zh-CN" altLang="en-US" sz="2400" dirty="0">
                <a:latin typeface="黑体" panose="02010609060101010101" pitchFamily="49" charset="-122"/>
                <a:ea typeface="黑体" panose="02010609060101010101" pitchFamily="49" charset="-122"/>
              </a:rPr>
              <a:t>相对于整体时序长度，事故时段为小概率事件，正负样本比例大</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异常特征不明显，对应特征种类多</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0937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8176895" y="3324225"/>
            <a:ext cx="3546475" cy="3032125"/>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4</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zh-CN" altLang="en-US">
                <a:solidFill>
                  <a:schemeClr val="tx1"/>
                </a:solidFill>
                <a:sym typeface="+mn-ea"/>
              </a:rPr>
              <a:t>共</a:t>
            </a:r>
            <a:r>
              <a:rPr lang="en-US" altLang="zh-CN">
                <a:solidFill>
                  <a:schemeClr val="tx1"/>
                </a:solidFill>
                <a:sym typeface="+mn-ea"/>
              </a:rPr>
              <a:t>111620</a:t>
            </a:r>
            <a:r>
              <a:rPr lang="zh-CN" altLang="en-US">
                <a:solidFill>
                  <a:schemeClr val="tx1"/>
                </a:solidFill>
                <a:sym typeface="+mn-ea"/>
              </a:rPr>
              <a:t>条数据   卡钻 </a:t>
            </a:r>
            <a:r>
              <a:rPr lang="en-US" altLang="zh-CN">
                <a:solidFill>
                  <a:schemeClr val="tx1"/>
                </a:solidFill>
                <a:sym typeface="+mn-ea"/>
              </a:rPr>
              <a:t>93288 - 111620</a:t>
            </a:r>
            <a:r>
              <a:rPr lang="zh-CN" altLang="en-US">
                <a:solidFill>
                  <a:srgbClr val="FFC000"/>
                </a:solidFill>
                <a:sym typeface="+mn-ea"/>
              </a:rPr>
              <a:t> </a:t>
            </a:r>
            <a:r>
              <a:rPr lang="zh-CN" altLang="en-US"/>
              <a:t>   </a:t>
            </a:r>
            <a:r>
              <a:rPr lang="en-US" altLang="zh-CN"/>
              <a:t>Test</a:t>
            </a:r>
            <a:r>
              <a:rPr lang="zh-CN" altLang="en-US"/>
              <a:t>：</a:t>
            </a:r>
            <a:r>
              <a:rPr lang="zh-CN" altLang="en-US">
                <a:solidFill>
                  <a:schemeClr val="tx1"/>
                </a:solidFill>
                <a:sym typeface="+mn-ea"/>
              </a:rPr>
              <a:t>共</a:t>
            </a:r>
            <a:r>
              <a:rPr lang="en-US" altLang="zh-CN">
                <a:solidFill>
                  <a:schemeClr val="tx1"/>
                </a:solidFill>
                <a:sym typeface="+mn-ea"/>
              </a:rPr>
              <a:t>29915</a:t>
            </a:r>
            <a:r>
              <a:rPr lang="zh-CN" altLang="en-US">
                <a:solidFill>
                  <a:schemeClr val="tx1"/>
                </a:solidFill>
                <a:sym typeface="+mn-ea"/>
              </a:rPr>
              <a:t>条数据 卡钻 </a:t>
            </a:r>
            <a:r>
              <a:rPr lang="en-US" altLang="zh-CN">
                <a:solidFill>
                  <a:schemeClr val="tx1"/>
                </a:solidFill>
                <a:sym typeface="+mn-ea"/>
              </a:rPr>
              <a:t>27250 -- 29915</a:t>
            </a:r>
            <a:r>
              <a:rPr lang="en-US" altLang="zh-CN">
                <a:solidFill>
                  <a:schemeClr val="tx1"/>
                </a:solidFill>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r>
              <a:rPr lang="zh-CN" altLang="en-US">
                <a:solidFill>
                  <a:srgbClr val="FFC000"/>
                </a:solidFill>
              </a:rPr>
              <a:t>第三组实验特征参数选取：</a:t>
            </a:r>
            <a:r>
              <a:rPr lang="en-US" altLang="zh-CN">
                <a:solidFill>
                  <a:srgbClr val="FFC000"/>
                </a:solidFill>
              </a:rPr>
              <a:t>mtia </a:t>
            </a:r>
            <a:r>
              <a:rPr lang="en-US" altLang="zh-CN">
                <a:solidFill>
                  <a:srgbClr val="FF0000"/>
                </a:solidFill>
              </a:rPr>
              <a:t> </a:t>
            </a:r>
            <a:r>
              <a:rPr lang="zh-CN" altLang="en-US">
                <a:solidFill>
                  <a:srgbClr val="FF0000"/>
                </a:solidFill>
              </a:rPr>
              <a:t>泥浆入口温度</a:t>
            </a:r>
            <a:r>
              <a:rPr lang="en-US" altLang="zh-CN">
                <a:solidFill>
                  <a:srgbClr val="FF0000"/>
                </a:solidFill>
              </a:rPr>
              <a:t>---</a:t>
            </a:r>
            <a:r>
              <a:rPr lang="zh-CN" altLang="en-US" b="1">
                <a:solidFill>
                  <a:srgbClr val="FF0000"/>
                </a:solidFill>
              </a:rPr>
              <a:t>期望中的预警效果，在事故发生前产生密集预警</a:t>
            </a:r>
          </a:p>
        </p:txBody>
      </p:sp>
      <p:grpSp>
        <p:nvGrpSpPr>
          <p:cNvPr id="25" name="组合 24"/>
          <p:cNvGrpSpPr/>
          <p:nvPr/>
        </p:nvGrpSpPr>
        <p:grpSpPr>
          <a:xfrm>
            <a:off x="4015105" y="3758565"/>
            <a:ext cx="7397750" cy="3310890"/>
            <a:chOff x="6993" y="5386"/>
            <a:chExt cx="11650" cy="5214"/>
          </a:xfrm>
        </p:grpSpPr>
        <p:grpSp>
          <p:nvGrpSpPr>
            <p:cNvPr id="23" name="组合 22"/>
            <p:cNvGrpSpPr/>
            <p:nvPr/>
          </p:nvGrpSpPr>
          <p:grpSpPr>
            <a:xfrm>
              <a:off x="6993" y="5386"/>
              <a:ext cx="11650" cy="5214"/>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algn="l"/>
                  <a:r>
                    <a:rPr lang="en-US" altLang="zh-CN" sz="1000"/>
                    <a:t>mfia-test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r>
                      <a:rPr lang="zh-CN" altLang="en-US" sz="1000">
                        <a:solidFill>
                          <a:schemeClr val="tx1"/>
                        </a:solidFill>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15926" y="5792"/>
              <a:ext cx="2306" cy="871"/>
            </a:xfrm>
            <a:prstGeom prst="rect">
              <a:avLst/>
            </a:prstGeom>
            <a:noFill/>
          </p:spPr>
          <p:txBody>
            <a:bodyPr wrap="square" rtlCol="0">
              <a:spAutoFit/>
            </a:bodyPr>
            <a:lstStyle/>
            <a:p>
              <a:pPr algn="ctr"/>
              <a:r>
                <a:rPr lang="en-US" altLang="zh-CN" sz="1000">
                  <a:solidFill>
                    <a:srgbClr val="FF0000"/>
                  </a:solidFill>
                </a:rPr>
                <a:t>20</a:t>
              </a:r>
              <a:r>
                <a:rPr lang="zh-CN" altLang="en-US" sz="1000">
                  <a:solidFill>
                    <a:srgbClr val="FF0000"/>
                  </a:solidFill>
                </a:rPr>
                <a:t>次预警</a:t>
              </a:r>
            </a:p>
            <a:p>
              <a:pPr algn="ctr"/>
              <a:r>
                <a:rPr lang="en-US" altLang="zh-CN" sz="1000">
                  <a:solidFill>
                    <a:srgbClr val="00B050"/>
                  </a:solidFill>
                </a:rPr>
                <a:t>2</a:t>
              </a:r>
              <a:r>
                <a:rPr lang="zh-CN" altLang="en-US" sz="1000">
                  <a:solidFill>
                    <a:srgbClr val="00B050"/>
                  </a:solidFill>
                </a:rPr>
                <a:t>小时内</a:t>
              </a:r>
            </a:p>
            <a:p>
              <a:pPr algn="ctr"/>
              <a:r>
                <a:rPr lang="zh-CN" altLang="en-US" sz="1000">
                  <a:solidFill>
                    <a:srgbClr val="00B050"/>
                  </a:solidFill>
                </a:rPr>
                <a:t>产生</a:t>
              </a:r>
              <a:r>
                <a:rPr lang="en-US" altLang="zh-CN" sz="1000">
                  <a:solidFill>
                    <a:srgbClr val="00B050"/>
                  </a:solidFill>
                </a:rPr>
                <a:t>20</a:t>
              </a:r>
              <a:r>
                <a:rPr lang="zh-CN" altLang="en-US" sz="1000">
                  <a:solidFill>
                    <a:srgbClr val="00B050"/>
                  </a:solidFill>
                </a:rPr>
                <a:t>次</a:t>
              </a:r>
            </a:p>
          </p:txBody>
        </p:sp>
      </p:grpSp>
      <p:pic>
        <p:nvPicPr>
          <p:cNvPr id="2" name="图片 1"/>
          <p:cNvPicPr>
            <a:picLocks noChangeAspect="1"/>
          </p:cNvPicPr>
          <p:nvPr/>
        </p:nvPicPr>
        <p:blipFill>
          <a:blip r:embed="rId3"/>
          <a:stretch>
            <a:fillRect/>
          </a:stretch>
        </p:blipFill>
        <p:spPr>
          <a:xfrm>
            <a:off x="589280" y="3564255"/>
            <a:ext cx="4020820" cy="2649220"/>
          </a:xfrm>
          <a:prstGeom prst="rect">
            <a:avLst/>
          </a:prstGeom>
        </p:spPr>
      </p:pic>
      <p:pic>
        <p:nvPicPr>
          <p:cNvPr id="3" name="图片 2"/>
          <p:cNvPicPr>
            <a:picLocks noChangeAspect="1"/>
          </p:cNvPicPr>
          <p:nvPr/>
        </p:nvPicPr>
        <p:blipFill>
          <a:blip r:embed="rId4"/>
          <a:stretch>
            <a:fillRect/>
          </a:stretch>
        </p:blipFill>
        <p:spPr>
          <a:xfrm>
            <a:off x="4803775" y="3336925"/>
            <a:ext cx="3397885" cy="28765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关键问题</a:t>
            </a:r>
          </a:p>
        </p:txBody>
      </p:sp>
      <p:sp>
        <p:nvSpPr>
          <p:cNvPr id="3" name="矩形 2">
            <a:extLst>
              <a:ext uri="{FF2B5EF4-FFF2-40B4-BE49-F238E27FC236}">
                <a16:creationId xmlns:a16="http://schemas.microsoft.com/office/drawing/2014/main" id="{D830D151-F784-4BCE-A207-C45AD305D452}"/>
              </a:ext>
            </a:extLst>
          </p:cNvPr>
          <p:cNvSpPr/>
          <p:nvPr/>
        </p:nvSpPr>
        <p:spPr>
          <a:xfrm>
            <a:off x="422031" y="1582614"/>
            <a:ext cx="11544299"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关键特征；</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在异常检测中必须指明如何使用多个属性的值确定一个对象是否异常，尤其针对高维数据</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全局和局部视角下的异常；</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数据在局部看似异常，但是在全局中可能很正常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具体特征的异常程度；</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二元分类判断异常或正常过于粗暴，应结合离群点的得分（outlier score）来输出判别结果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评估指标；</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由于异常类通常比正常类少得多，评估度量采取精度、召回率和假正率等度量可能更合适。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效率；</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各种异常检测方法的效率不同，要考虑到算法的开销或时间复杂度。比如如果基于统计方法建立了一个模型，用这个模型做预测，那可能只需要常数时间。如果基于邻近度的方法，时间复杂度通常为O(m^2)</a:t>
            </a:r>
          </a:p>
        </p:txBody>
      </p:sp>
    </p:spTree>
    <p:extLst>
      <p:ext uri="{BB962C8B-B14F-4D97-AF65-F5344CB8AC3E}">
        <p14:creationId xmlns:p14="http://schemas.microsoft.com/office/powerpoint/2010/main" val="3563004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检测方法</a:t>
            </a:r>
          </a:p>
        </p:txBody>
      </p:sp>
      <p:sp>
        <p:nvSpPr>
          <p:cNvPr id="8" name="矩形 7">
            <a:extLst>
              <a:ext uri="{FF2B5EF4-FFF2-40B4-BE49-F238E27FC236}">
                <a16:creationId xmlns:a16="http://schemas.microsoft.com/office/drawing/2014/main" id="{5034E0E1-6EF5-4068-A839-41539A9301C0}"/>
              </a:ext>
            </a:extLst>
          </p:cNvPr>
          <p:cNvSpPr/>
          <p:nvPr/>
        </p:nvSpPr>
        <p:spPr>
          <a:xfrm>
            <a:off x="838200" y="1690688"/>
            <a:ext cx="8892267" cy="163121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基于统计模型</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：建立统计模型，检测不能符合模型分布规律的异常点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基于距离度量</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：定义邻近性度量，检测基于距离的离群点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基于密度</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：计算对象密度估计，检测低密度区域中的异常点</a:t>
            </a:r>
          </a:p>
        </p:txBody>
      </p:sp>
    </p:spTree>
    <p:extLst>
      <p:ext uri="{BB962C8B-B14F-4D97-AF65-F5344CB8AC3E}">
        <p14:creationId xmlns:p14="http://schemas.microsoft.com/office/powerpoint/2010/main" val="3207989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sp>
        <p:nvSpPr>
          <p:cNvPr id="5" name="矩形 4">
            <a:extLst>
              <a:ext uri="{FF2B5EF4-FFF2-40B4-BE49-F238E27FC236}">
                <a16:creationId xmlns:a16="http://schemas.microsoft.com/office/drawing/2014/main" id="{FBD61D5C-B6E9-4EB2-9019-85C2FA5815C1}"/>
              </a:ext>
            </a:extLst>
          </p:cNvPr>
          <p:cNvSpPr/>
          <p:nvPr/>
        </p:nvSpPr>
        <p:spPr>
          <a:xfrm>
            <a:off x="838200" y="1321356"/>
            <a:ext cx="685202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多元高斯分布</a:t>
            </a:r>
          </a:p>
        </p:txBody>
      </p:sp>
      <p:pic>
        <p:nvPicPr>
          <p:cNvPr id="7" name="图片 6">
            <a:extLst>
              <a:ext uri="{FF2B5EF4-FFF2-40B4-BE49-F238E27FC236}">
                <a16:creationId xmlns:a16="http://schemas.microsoft.com/office/drawing/2014/main" id="{F672BBBB-D528-418E-98EB-92E4339E6D99}"/>
              </a:ext>
            </a:extLst>
          </p:cNvPr>
          <p:cNvPicPr>
            <a:picLocks noChangeAspect="1"/>
          </p:cNvPicPr>
          <p:nvPr/>
        </p:nvPicPr>
        <p:blipFill>
          <a:blip r:embed="rId2"/>
          <a:stretch>
            <a:fillRect/>
          </a:stretch>
        </p:blipFill>
        <p:spPr>
          <a:xfrm>
            <a:off x="838200" y="1690688"/>
            <a:ext cx="8104597" cy="5111997"/>
          </a:xfrm>
          <a:prstGeom prst="rect">
            <a:avLst/>
          </a:prstGeom>
        </p:spPr>
      </p:pic>
      <p:pic>
        <p:nvPicPr>
          <p:cNvPr id="9" name="图片 8">
            <a:extLst>
              <a:ext uri="{FF2B5EF4-FFF2-40B4-BE49-F238E27FC236}">
                <a16:creationId xmlns:a16="http://schemas.microsoft.com/office/drawing/2014/main" id="{766D8DB4-7C45-439F-A481-B45DAF2092E8}"/>
              </a:ext>
            </a:extLst>
          </p:cNvPr>
          <p:cNvPicPr>
            <a:picLocks noChangeAspect="1"/>
          </p:cNvPicPr>
          <p:nvPr/>
        </p:nvPicPr>
        <p:blipFill>
          <a:blip r:embed="rId3"/>
          <a:stretch>
            <a:fillRect/>
          </a:stretch>
        </p:blipFill>
        <p:spPr>
          <a:xfrm>
            <a:off x="8942797" y="1690688"/>
            <a:ext cx="3292302" cy="2520827"/>
          </a:xfrm>
          <a:prstGeom prst="rect">
            <a:avLst/>
          </a:prstGeom>
        </p:spPr>
      </p:pic>
      <p:sp>
        <p:nvSpPr>
          <p:cNvPr id="10" name="矩形 9">
            <a:extLst>
              <a:ext uri="{FF2B5EF4-FFF2-40B4-BE49-F238E27FC236}">
                <a16:creationId xmlns:a16="http://schemas.microsoft.com/office/drawing/2014/main" id="{2606FC40-F21F-4A26-9EB1-48388316ACF6}"/>
              </a:ext>
            </a:extLst>
          </p:cNvPr>
          <p:cNvSpPr/>
          <p:nvPr/>
        </p:nvSpPr>
        <p:spPr>
          <a:xfrm>
            <a:off x="9255448" y="4668698"/>
            <a:ext cx="2413907"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计算数据在各个维度上的数学期望和方差，确定阈值，根据点在分布的位置与阈值对比判断是否为异常</a:t>
            </a:r>
          </a:p>
        </p:txBody>
      </p:sp>
    </p:spTree>
    <p:extLst>
      <p:ext uri="{BB962C8B-B14F-4D97-AF65-F5344CB8AC3E}">
        <p14:creationId xmlns:p14="http://schemas.microsoft.com/office/powerpoint/2010/main" val="232196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10" name="图片 9">
            <a:extLst>
              <a:ext uri="{FF2B5EF4-FFF2-40B4-BE49-F238E27FC236}">
                <a16:creationId xmlns:a16="http://schemas.microsoft.com/office/drawing/2014/main" id="{AFFFA0EB-C149-4B3C-9F20-A7A37B6F33C5}"/>
              </a:ext>
            </a:extLst>
          </p:cNvPr>
          <p:cNvPicPr>
            <a:picLocks noChangeAspect="1"/>
          </p:cNvPicPr>
          <p:nvPr/>
        </p:nvPicPr>
        <p:blipFill>
          <a:blip r:embed="rId3"/>
          <a:stretch>
            <a:fillRect/>
          </a:stretch>
        </p:blipFill>
        <p:spPr>
          <a:xfrm>
            <a:off x="427228" y="1574766"/>
            <a:ext cx="2651057" cy="2601360"/>
          </a:xfrm>
          <a:prstGeom prst="rect">
            <a:avLst/>
          </a:prstGeom>
        </p:spPr>
      </p:pic>
      <p:pic>
        <p:nvPicPr>
          <p:cNvPr id="11" name="图片 10">
            <a:extLst>
              <a:ext uri="{FF2B5EF4-FFF2-40B4-BE49-F238E27FC236}">
                <a16:creationId xmlns:a16="http://schemas.microsoft.com/office/drawing/2014/main" id="{00865A34-8345-48CF-BE9F-B3CEEE8A714B}"/>
              </a:ext>
            </a:extLst>
          </p:cNvPr>
          <p:cNvPicPr>
            <a:picLocks noChangeAspect="1"/>
          </p:cNvPicPr>
          <p:nvPr/>
        </p:nvPicPr>
        <p:blipFill>
          <a:blip r:embed="rId4"/>
          <a:stretch>
            <a:fillRect/>
          </a:stretch>
        </p:blipFill>
        <p:spPr>
          <a:xfrm>
            <a:off x="3262089" y="1574766"/>
            <a:ext cx="3020679" cy="2601360"/>
          </a:xfrm>
          <a:prstGeom prst="rect">
            <a:avLst/>
          </a:prstGeom>
        </p:spPr>
      </p:pic>
      <p:pic>
        <p:nvPicPr>
          <p:cNvPr id="12" name="图片 11">
            <a:extLst>
              <a:ext uri="{FF2B5EF4-FFF2-40B4-BE49-F238E27FC236}">
                <a16:creationId xmlns:a16="http://schemas.microsoft.com/office/drawing/2014/main" id="{B2291602-667F-48B4-A205-D7A56EA4A7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1248" y="3306632"/>
            <a:ext cx="2095768" cy="1631819"/>
          </a:xfrm>
          <a:prstGeom prst="rect">
            <a:avLst/>
          </a:prstGeom>
        </p:spPr>
      </p:pic>
      <p:pic>
        <p:nvPicPr>
          <p:cNvPr id="13" name="图片 12">
            <a:extLst>
              <a:ext uri="{FF2B5EF4-FFF2-40B4-BE49-F238E27FC236}">
                <a16:creationId xmlns:a16="http://schemas.microsoft.com/office/drawing/2014/main" id="{D238D91E-23AE-40C6-850D-CAACD74F0B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1248" y="1574766"/>
            <a:ext cx="2112552" cy="1657350"/>
          </a:xfrm>
          <a:prstGeom prst="rect">
            <a:avLst/>
          </a:prstGeom>
        </p:spPr>
      </p:pic>
      <p:pic>
        <p:nvPicPr>
          <p:cNvPr id="14" name="图片 13">
            <a:extLst>
              <a:ext uri="{FF2B5EF4-FFF2-40B4-BE49-F238E27FC236}">
                <a16:creationId xmlns:a16="http://schemas.microsoft.com/office/drawing/2014/main" id="{57BB119B-8DE1-4014-9AA2-D542F58DE7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84170" y="3306632"/>
            <a:ext cx="2189530" cy="1631819"/>
          </a:xfrm>
          <a:prstGeom prst="rect">
            <a:avLst/>
          </a:prstGeom>
        </p:spPr>
      </p:pic>
      <p:pic>
        <p:nvPicPr>
          <p:cNvPr id="15" name="图片 14">
            <a:extLst>
              <a:ext uri="{FF2B5EF4-FFF2-40B4-BE49-F238E27FC236}">
                <a16:creationId xmlns:a16="http://schemas.microsoft.com/office/drawing/2014/main" id="{4A67F0C5-5295-4319-9F35-9B29A2DB3F1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84171" y="1574766"/>
            <a:ext cx="2163588" cy="1657350"/>
          </a:xfrm>
          <a:prstGeom prst="rect">
            <a:avLst/>
          </a:prstGeom>
        </p:spPr>
      </p:pic>
      <p:pic>
        <p:nvPicPr>
          <p:cNvPr id="16" name="图片 15">
            <a:extLst>
              <a:ext uri="{FF2B5EF4-FFF2-40B4-BE49-F238E27FC236}">
                <a16:creationId xmlns:a16="http://schemas.microsoft.com/office/drawing/2014/main" id="{EF1AD35B-E5AD-4069-9E54-529D4B1B2EAC}"/>
              </a:ext>
            </a:extLst>
          </p:cNvPr>
          <p:cNvPicPr>
            <a:picLocks noChangeAspect="1"/>
          </p:cNvPicPr>
          <p:nvPr/>
        </p:nvPicPr>
        <p:blipFill>
          <a:blip r:embed="rId9"/>
          <a:stretch>
            <a:fillRect/>
          </a:stretch>
        </p:blipFill>
        <p:spPr>
          <a:xfrm>
            <a:off x="6799562" y="5056833"/>
            <a:ext cx="4515681" cy="1710510"/>
          </a:xfrm>
          <a:prstGeom prst="rect">
            <a:avLst/>
          </a:prstGeom>
        </p:spPr>
      </p:pic>
      <p:sp>
        <p:nvSpPr>
          <p:cNvPr id="4" name="矩形 3">
            <a:extLst>
              <a:ext uri="{FF2B5EF4-FFF2-40B4-BE49-F238E27FC236}">
                <a16:creationId xmlns:a16="http://schemas.microsoft.com/office/drawing/2014/main" id="{D1D8CB09-A4D5-43B8-AF24-202A34160843}"/>
              </a:ext>
            </a:extLst>
          </p:cNvPr>
          <p:cNvSpPr/>
          <p:nvPr/>
        </p:nvSpPr>
        <p:spPr>
          <a:xfrm>
            <a:off x="219808" y="1310054"/>
            <a:ext cx="6386265" cy="5457289"/>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矩形 16">
            <a:extLst>
              <a:ext uri="{FF2B5EF4-FFF2-40B4-BE49-F238E27FC236}">
                <a16:creationId xmlns:a16="http://schemas.microsoft.com/office/drawing/2014/main" id="{BE16F52C-E230-4C72-8489-2B18FC77C8C9}"/>
              </a:ext>
            </a:extLst>
          </p:cNvPr>
          <p:cNvSpPr/>
          <p:nvPr/>
        </p:nvSpPr>
        <p:spPr>
          <a:xfrm>
            <a:off x="6730479" y="1310054"/>
            <a:ext cx="4884160" cy="5457289"/>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17">
            <a:extLst>
              <a:ext uri="{FF2B5EF4-FFF2-40B4-BE49-F238E27FC236}">
                <a16:creationId xmlns:a16="http://schemas.microsoft.com/office/drawing/2014/main" id="{BD3FC24D-78FC-4363-BB5D-D3CED0039EA0}"/>
              </a:ext>
            </a:extLst>
          </p:cNvPr>
          <p:cNvSpPr/>
          <p:nvPr/>
        </p:nvSpPr>
        <p:spPr>
          <a:xfrm>
            <a:off x="372441" y="1287775"/>
            <a:ext cx="516671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理想状态：可分离</a:t>
            </a:r>
          </a:p>
        </p:txBody>
      </p:sp>
      <p:sp>
        <p:nvSpPr>
          <p:cNvPr id="19" name="矩形 18">
            <a:extLst>
              <a:ext uri="{FF2B5EF4-FFF2-40B4-BE49-F238E27FC236}">
                <a16:creationId xmlns:a16="http://schemas.microsoft.com/office/drawing/2014/main" id="{96C42A45-B310-46B4-A840-729458BE0FBF}"/>
              </a:ext>
            </a:extLst>
          </p:cNvPr>
          <p:cNvSpPr/>
          <p:nvPr/>
        </p:nvSpPr>
        <p:spPr>
          <a:xfrm>
            <a:off x="6805479" y="1321356"/>
            <a:ext cx="516671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实际测试：可分性差</a:t>
            </a:r>
          </a:p>
        </p:txBody>
      </p:sp>
      <p:pic>
        <p:nvPicPr>
          <p:cNvPr id="3" name="图片 2">
            <a:extLst>
              <a:ext uri="{FF2B5EF4-FFF2-40B4-BE49-F238E27FC236}">
                <a16:creationId xmlns:a16="http://schemas.microsoft.com/office/drawing/2014/main" id="{0C734566-E395-412C-87E6-C0B117AC41C4}"/>
              </a:ext>
            </a:extLst>
          </p:cNvPr>
          <p:cNvPicPr>
            <a:picLocks noChangeAspect="1"/>
          </p:cNvPicPr>
          <p:nvPr/>
        </p:nvPicPr>
        <p:blipFill>
          <a:blip r:embed="rId10"/>
          <a:stretch>
            <a:fillRect/>
          </a:stretch>
        </p:blipFill>
        <p:spPr>
          <a:xfrm>
            <a:off x="219809" y="4198405"/>
            <a:ext cx="6455348" cy="2424903"/>
          </a:xfrm>
          <a:prstGeom prst="rect">
            <a:avLst/>
          </a:prstGeom>
        </p:spPr>
      </p:pic>
    </p:spTree>
    <p:extLst>
      <p:ext uri="{BB962C8B-B14F-4D97-AF65-F5344CB8AC3E}">
        <p14:creationId xmlns:p14="http://schemas.microsoft.com/office/powerpoint/2010/main" val="155319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sp>
        <p:nvSpPr>
          <p:cNvPr id="5" name="矩形 4">
            <a:extLst>
              <a:ext uri="{FF2B5EF4-FFF2-40B4-BE49-F238E27FC236}">
                <a16:creationId xmlns:a16="http://schemas.microsoft.com/office/drawing/2014/main" id="{FBD61D5C-B6E9-4EB2-9019-85C2FA5815C1}"/>
              </a:ext>
            </a:extLst>
          </p:cNvPr>
          <p:cNvSpPr/>
          <p:nvPr/>
        </p:nvSpPr>
        <p:spPr>
          <a:xfrm>
            <a:off x="838200" y="1321356"/>
            <a:ext cx="685202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基于距离度量检测</a:t>
            </a:r>
          </a:p>
        </p:txBody>
      </p:sp>
      <p:pic>
        <p:nvPicPr>
          <p:cNvPr id="8" name="图片 7">
            <a:extLst>
              <a:ext uri="{FF2B5EF4-FFF2-40B4-BE49-F238E27FC236}">
                <a16:creationId xmlns:a16="http://schemas.microsoft.com/office/drawing/2014/main" id="{D4AA34D7-D45F-4D58-95F5-BDB82544C429}"/>
              </a:ext>
            </a:extLst>
          </p:cNvPr>
          <p:cNvPicPr>
            <a:picLocks noChangeAspect="1"/>
          </p:cNvPicPr>
          <p:nvPr/>
        </p:nvPicPr>
        <p:blipFill>
          <a:blip r:embed="rId2"/>
          <a:stretch>
            <a:fillRect/>
          </a:stretch>
        </p:blipFill>
        <p:spPr>
          <a:xfrm>
            <a:off x="769756" y="1863493"/>
            <a:ext cx="4421780" cy="3131014"/>
          </a:xfrm>
          <a:prstGeom prst="rect">
            <a:avLst/>
          </a:prstGeom>
        </p:spPr>
      </p:pic>
      <p:pic>
        <p:nvPicPr>
          <p:cNvPr id="11" name="图片 10">
            <a:extLst>
              <a:ext uri="{FF2B5EF4-FFF2-40B4-BE49-F238E27FC236}">
                <a16:creationId xmlns:a16="http://schemas.microsoft.com/office/drawing/2014/main" id="{9CF73678-B640-43B7-811C-FDE40EE2F140}"/>
              </a:ext>
            </a:extLst>
          </p:cNvPr>
          <p:cNvPicPr>
            <a:picLocks noChangeAspect="1"/>
          </p:cNvPicPr>
          <p:nvPr/>
        </p:nvPicPr>
        <p:blipFill>
          <a:blip r:embed="rId3"/>
          <a:stretch>
            <a:fillRect/>
          </a:stretch>
        </p:blipFill>
        <p:spPr>
          <a:xfrm>
            <a:off x="5407069" y="1863493"/>
            <a:ext cx="4480507" cy="3092914"/>
          </a:xfrm>
          <a:prstGeom prst="rect">
            <a:avLst/>
          </a:prstGeom>
        </p:spPr>
      </p:pic>
      <p:sp>
        <p:nvSpPr>
          <p:cNvPr id="12" name="矩形 11">
            <a:extLst>
              <a:ext uri="{FF2B5EF4-FFF2-40B4-BE49-F238E27FC236}">
                <a16:creationId xmlns:a16="http://schemas.microsoft.com/office/drawing/2014/main" id="{75B2AEB9-D275-4913-8266-9C36B58CD61C}"/>
              </a:ext>
            </a:extLst>
          </p:cNvPr>
          <p:cNvSpPr/>
          <p:nvPr/>
        </p:nvSpPr>
        <p:spPr>
          <a:xfrm>
            <a:off x="3764709" y="1954830"/>
            <a:ext cx="241390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实际分布</a:t>
            </a:r>
          </a:p>
        </p:txBody>
      </p:sp>
      <p:sp>
        <p:nvSpPr>
          <p:cNvPr id="13" name="矩形 12">
            <a:extLst>
              <a:ext uri="{FF2B5EF4-FFF2-40B4-BE49-F238E27FC236}">
                <a16:creationId xmlns:a16="http://schemas.microsoft.com/office/drawing/2014/main" id="{A3C84424-2479-40F0-9FFA-AB634D747B5D}"/>
              </a:ext>
            </a:extLst>
          </p:cNvPr>
          <p:cNvSpPr/>
          <p:nvPr/>
        </p:nvSpPr>
        <p:spPr>
          <a:xfrm>
            <a:off x="7292617" y="1954830"/>
            <a:ext cx="366418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基于距离检测结果分布</a:t>
            </a:r>
          </a:p>
        </p:txBody>
      </p:sp>
    </p:spTree>
    <p:extLst>
      <p:ext uri="{BB962C8B-B14F-4D97-AF65-F5344CB8AC3E}">
        <p14:creationId xmlns:p14="http://schemas.microsoft.com/office/powerpoint/2010/main" val="1386594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5784" y="303578"/>
            <a:ext cx="10515600" cy="1325563"/>
          </a:xfrm>
        </p:spPr>
        <p:txBody>
          <a:bodyPr/>
          <a:lstStyle/>
          <a:p>
            <a:r>
              <a:rPr lang="zh-CN" altLang="en-US" dirty="0">
                <a:latin typeface="华文新魏" panose="02010800040101010101" pitchFamily="2" charset="-122"/>
                <a:ea typeface="华文新魏" panose="02010800040101010101" pitchFamily="2" charset="-122"/>
              </a:rPr>
              <a:t>改进</a:t>
            </a:r>
            <a:r>
              <a:rPr lang="en-US" altLang="zh-CN" dirty="0">
                <a:latin typeface="华文新魏" panose="02010800040101010101" pitchFamily="2" charset="-122"/>
                <a:ea typeface="华文新魏" panose="02010800040101010101" pitchFamily="2" charset="-122"/>
              </a:rPr>
              <a:t>1</a:t>
            </a:r>
            <a:r>
              <a:rPr lang="zh-CN" altLang="en-US" dirty="0">
                <a:latin typeface="华文新魏" panose="02010800040101010101" pitchFamily="2" charset="-122"/>
                <a:ea typeface="华文新魏" panose="02010800040101010101" pitchFamily="2" charset="-122"/>
              </a:rPr>
              <a:t>：重构特征</a:t>
            </a:r>
          </a:p>
        </p:txBody>
      </p:sp>
      <p:sp>
        <p:nvSpPr>
          <p:cNvPr id="3" name="矩形 2">
            <a:extLst>
              <a:ext uri="{FF2B5EF4-FFF2-40B4-BE49-F238E27FC236}">
                <a16:creationId xmlns:a16="http://schemas.microsoft.com/office/drawing/2014/main" id="{BC4B9410-D685-4A4A-8433-5F0E1D45DE59}"/>
              </a:ext>
            </a:extLst>
          </p:cNvPr>
          <p:cNvSpPr/>
          <p:nvPr/>
        </p:nvSpPr>
        <p:spPr>
          <a:xfrm>
            <a:off x="855784" y="1431210"/>
            <a:ext cx="9923585" cy="3367397"/>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原始特征</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统计特征：均值、方差等</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对比特征：差分、变分等</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频域特征：频谱分析、小波分析等</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拟合特征：移动平均、查分平均、权重平均等</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深度特征：AR+[LSTM、Seq2Seq]、AttentionLSTM+CNN</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其他特征：Seasonal Trend Decomposition、PID（P：误差的值、I：误差的积分值、D：误差的微分值）、tsfresh抽取</a:t>
            </a:r>
          </a:p>
        </p:txBody>
      </p:sp>
    </p:spTree>
    <p:extLst>
      <p:ext uri="{BB962C8B-B14F-4D97-AF65-F5344CB8AC3E}">
        <p14:creationId xmlns:p14="http://schemas.microsoft.com/office/powerpoint/2010/main" val="1586657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5784" y="303578"/>
            <a:ext cx="10515600" cy="1325563"/>
          </a:xfrm>
        </p:spPr>
        <p:txBody>
          <a:bodyPr/>
          <a:lstStyle/>
          <a:p>
            <a:r>
              <a:rPr lang="zh-CN" altLang="en-US" dirty="0">
                <a:latin typeface="华文新魏" panose="02010800040101010101" pitchFamily="2" charset="-122"/>
                <a:ea typeface="华文新魏" panose="02010800040101010101" pitchFamily="2" charset="-122"/>
              </a:rPr>
              <a:t>改进</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：高维特征分解</a:t>
            </a:r>
          </a:p>
        </p:txBody>
      </p:sp>
      <p:sp>
        <p:nvSpPr>
          <p:cNvPr id="3" name="矩形 2">
            <a:extLst>
              <a:ext uri="{FF2B5EF4-FFF2-40B4-BE49-F238E27FC236}">
                <a16:creationId xmlns:a16="http://schemas.microsoft.com/office/drawing/2014/main" id="{BC4B9410-D685-4A4A-8433-5F0E1D45DE59}"/>
              </a:ext>
            </a:extLst>
          </p:cNvPr>
          <p:cNvSpPr/>
          <p:nvPr/>
        </p:nvSpPr>
        <p:spPr>
          <a:xfrm>
            <a:off x="855784" y="1431210"/>
            <a:ext cx="9923585" cy="21209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利用主成分分析把原始高维特征从原始的空间投影到主成分空间：</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第一主成分反映了正常值的方差；最后一个主成分反映异常点的方差；</a:t>
            </a:r>
            <a:endPar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对于大多数</a:t>
            </a:r>
            <a:r>
              <a:rPr kumimoji="0" lang="zh-CN" altLang="en-US" sz="18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数据，转投影之后</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误差小；对于异常</a:t>
            </a:r>
            <a:r>
              <a:rPr kumimoji="0" lang="zh-CN" altLang="en-US" sz="18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点，转投影之后</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误差相对大</a:t>
            </a:r>
            <a:endPar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91298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下一步工作</a:t>
            </a:r>
          </a:p>
        </p:txBody>
      </p:sp>
      <p:sp>
        <p:nvSpPr>
          <p:cNvPr id="3" name="内容占位符 2"/>
          <p:cNvSpPr>
            <a:spLocks noGrp="1"/>
          </p:cNvSpPr>
          <p:nvPr>
            <p:ph idx="1"/>
          </p:nvPr>
        </p:nvSpPr>
        <p:spPr>
          <a:xfrm>
            <a:off x="838200" y="1825625"/>
            <a:ext cx="10515600" cy="4351338"/>
          </a:xfrm>
        </p:spPr>
        <p:txBody>
          <a:bodyPr>
            <a:normAutofit/>
          </a:bodyPr>
          <a:lstStyle/>
          <a:p>
            <a:r>
              <a:rPr lang="zh-CN" altLang="en-US" sz="2400" dirty="0">
                <a:latin typeface="黑体" panose="02010609060101010101" pitchFamily="49" charset="-122"/>
                <a:ea typeface="黑体" panose="02010609060101010101" pitchFamily="49" charset="-122"/>
              </a:rPr>
              <a:t>重构特征的异常检测方法测试</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降维分解后的特征异常检测</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09288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占位符 49"/>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49375" b="11109"/>
          <a:stretch/>
        </p:blipFill>
        <p:spPr/>
      </p:pic>
      <p:sp>
        <p:nvSpPr>
          <p:cNvPr id="20" name="文本占位符 19"/>
          <p:cNvSpPr>
            <a:spLocks noGrp="1"/>
          </p:cNvSpPr>
          <p:nvPr>
            <p:ph type="body" sz="quarter" idx="11"/>
          </p:nvPr>
        </p:nvSpPr>
        <p:spPr>
          <a:solidFill>
            <a:schemeClr val="accent2">
              <a:alpha val="80000"/>
            </a:schemeClr>
          </a:solidFill>
        </p:spPr>
        <p:txBody>
          <a:bodyPr/>
          <a:lstStyle/>
          <a:p>
            <a:endParaRPr lang="zh-CN" altLang="en-US" dirty="0"/>
          </a:p>
        </p:txBody>
      </p:sp>
      <p:sp>
        <p:nvSpPr>
          <p:cNvPr id="39" name="副标题 38"/>
          <p:cNvSpPr>
            <a:spLocks noGrp="1"/>
          </p:cNvSpPr>
          <p:nvPr>
            <p:ph type="subTitle" idx="1"/>
          </p:nvPr>
        </p:nvSpPr>
        <p:spPr/>
        <p:txBody>
          <a:bodyPr anchor="t">
            <a:normAutofit/>
          </a:bodyPr>
          <a:lstStyle/>
          <a:p>
            <a:r>
              <a:rPr lang="en-US" altLang="zh-CN" sz="2400" dirty="0"/>
              <a:t>20200510 </a:t>
            </a:r>
            <a:r>
              <a:rPr lang="zh-CN" altLang="en-US" sz="2400" dirty="0"/>
              <a:t>寇珑璇</a:t>
            </a:r>
            <a:endParaRPr lang="en-US" altLang="zh-CN" sz="2400" dirty="0"/>
          </a:p>
        </p:txBody>
      </p:sp>
      <p:sp>
        <p:nvSpPr>
          <p:cNvPr id="2" name="标题 1"/>
          <p:cNvSpPr>
            <a:spLocks noGrp="1"/>
          </p:cNvSpPr>
          <p:nvPr>
            <p:ph type="ctrTitle"/>
          </p:nvPr>
        </p:nvSpPr>
        <p:spPr>
          <a:xfrm>
            <a:off x="4403036" y="3279531"/>
            <a:ext cx="7117452" cy="938149"/>
          </a:xfrm>
        </p:spPr>
        <p:txBody>
          <a:bodyPr>
            <a:normAutofit/>
          </a:bodyPr>
          <a:lstStyle/>
          <a:p>
            <a:r>
              <a:rPr lang="zh-CN" altLang="en-US" sz="4800" dirty="0"/>
              <a:t>汇报</a:t>
            </a:r>
          </a:p>
        </p:txBody>
      </p:sp>
      <p:grpSp>
        <p:nvGrpSpPr>
          <p:cNvPr id="3" name="组合 2"/>
          <p:cNvGrpSpPr/>
          <p:nvPr/>
        </p:nvGrpSpPr>
        <p:grpSpPr>
          <a:xfrm>
            <a:off x="1208204" y="1779459"/>
            <a:ext cx="2062020" cy="1398228"/>
            <a:chOff x="1238022" y="1765226"/>
            <a:chExt cx="2062020" cy="1398228"/>
          </a:xfrm>
        </p:grpSpPr>
        <p:grpSp>
          <p:nvGrpSpPr>
            <p:cNvPr id="12" name="组合 11"/>
            <p:cNvGrpSpPr/>
            <p:nvPr/>
          </p:nvGrpSpPr>
          <p:grpSpPr>
            <a:xfrm>
              <a:off x="1238022" y="2523190"/>
              <a:ext cx="2062020" cy="640264"/>
              <a:chOff x="1" y="3026106"/>
              <a:chExt cx="2057400" cy="781570"/>
            </a:xfrm>
          </p:grpSpPr>
          <p:sp>
            <p:nvSpPr>
              <p:cNvPr id="13" name="文本框 12"/>
              <p:cNvSpPr txBox="1"/>
              <p:nvPr/>
            </p:nvSpPr>
            <p:spPr>
              <a:xfrm>
                <a:off x="1" y="3260494"/>
                <a:ext cx="2057400" cy="547182"/>
              </a:xfrm>
              <a:prstGeom prst="rect">
                <a:avLst/>
              </a:prstGeom>
              <a:noFill/>
            </p:spPr>
            <p:txBody>
              <a:bodyPr wrap="none" rtlCol="0">
                <a:prstTxWarp prst="textPlain">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600" b="1"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rPr>
                  <a:t>REPORT</a:t>
                </a:r>
                <a:endParaRPr kumimoji="0" lang="zh-CN" altLang="en-US" sz="16600" b="1"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endParaRPr>
              </a:p>
            </p:txBody>
          </p:sp>
          <p:sp>
            <p:nvSpPr>
              <p:cNvPr id="14" name="矩形 13"/>
              <p:cNvSpPr/>
              <p:nvPr/>
            </p:nvSpPr>
            <p:spPr>
              <a:xfrm>
                <a:off x="806369" y="3026106"/>
                <a:ext cx="1251032" cy="218356"/>
              </a:xfrm>
              <a:prstGeom prst="rect">
                <a:avLst/>
              </a:prstGeom>
              <a:noFill/>
            </p:spPr>
            <p:txBody>
              <a:bodyPr wrap="none" numCol="1" rtlCol="0">
                <a:prstTxWarp prst="textPlain">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600" b="0" i="0" u="none" strike="noStrike" kern="1200" cap="none" spc="0" normalizeH="0" baseline="0" noProof="0" dirty="0">
                    <a:ln>
                      <a:noFill/>
                    </a:ln>
                    <a:solidFill>
                      <a:srgbClr val="FFFFFF"/>
                    </a:solidFill>
                    <a:effectLst/>
                    <a:uLnTx/>
                    <a:uFillTx/>
                    <a:latin typeface="Verdana" panose="020B0604030504040204"/>
                    <a:ea typeface="微软雅黑" panose="020B0503020204020204" pitchFamily="34" charset="-122"/>
                    <a:cs typeface="+mn-cs"/>
                  </a:rPr>
                  <a:t>STUDY</a:t>
                </a:r>
              </a:p>
            </p:txBody>
          </p:sp>
        </p:grpSp>
        <p:sp>
          <p:nvSpPr>
            <p:cNvPr id="19" name="文本框 18"/>
            <p:cNvSpPr txBox="1"/>
            <p:nvPr/>
          </p:nvSpPr>
          <p:spPr>
            <a:xfrm>
              <a:off x="1950887" y="1765226"/>
              <a:ext cx="1339467" cy="640264"/>
            </a:xfrm>
            <a:prstGeom prst="rect">
              <a:avLst/>
            </a:prstGeom>
            <a:noFill/>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mn-cs"/>
                </a:rPr>
                <a:t>2020</a:t>
              </a:r>
              <a:endParaRPr kumimoji="0" lang="zh-CN" altLang="en-US" sz="96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3808505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3B186-8635-4112-8FC7-6A655F89504D}"/>
              </a:ext>
            </a:extLst>
          </p:cNvPr>
          <p:cNvSpPr>
            <a:spLocks noGrp="1"/>
          </p:cNvSpPr>
          <p:nvPr>
            <p:ph type="title"/>
          </p:nvPr>
        </p:nvSpPr>
        <p:spPr/>
        <p:txBody>
          <a:bodyPr/>
          <a:lstStyle/>
          <a:p>
            <a:r>
              <a:rPr lang="zh-CN" altLang="en-US" dirty="0"/>
              <a:t>上周工作</a:t>
            </a:r>
          </a:p>
        </p:txBody>
      </p:sp>
      <p:sp>
        <p:nvSpPr>
          <p:cNvPr id="4" name="灯片编号占位符 3">
            <a:extLst>
              <a:ext uri="{FF2B5EF4-FFF2-40B4-BE49-F238E27FC236}">
                <a16:creationId xmlns:a16="http://schemas.microsoft.com/office/drawing/2014/main" id="{1CFB32C3-EC0A-42BA-AD86-D8A4026F10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文本框 4">
            <a:extLst>
              <a:ext uri="{FF2B5EF4-FFF2-40B4-BE49-F238E27FC236}">
                <a16:creationId xmlns:a16="http://schemas.microsoft.com/office/drawing/2014/main" id="{764D8E46-6FB3-4E52-8C71-076B087D1C2F}"/>
              </a:ext>
            </a:extLst>
          </p:cNvPr>
          <p:cNvSpPr txBox="1"/>
          <p:nvPr/>
        </p:nvSpPr>
        <p:spPr>
          <a:xfrm>
            <a:off x="2530474" y="2162175"/>
            <a:ext cx="3751348" cy="923330"/>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Sklearn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调研</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Sklearn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示例数据实验</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Sklearn</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 datasets </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数据预处理</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p:txBody>
      </p:sp>
    </p:spTree>
    <p:extLst>
      <p:ext uri="{BB962C8B-B14F-4D97-AF65-F5344CB8AC3E}">
        <p14:creationId xmlns:p14="http://schemas.microsoft.com/office/powerpoint/2010/main" val="836007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5</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zh-CN" altLang="en-US">
                <a:solidFill>
                  <a:schemeClr val="tx1"/>
                </a:solidFill>
                <a:sym typeface="+mn-ea"/>
              </a:rPr>
              <a:t>共</a:t>
            </a:r>
            <a:r>
              <a:rPr lang="en-US" altLang="zh-CN">
                <a:solidFill>
                  <a:schemeClr val="tx1"/>
                </a:solidFill>
                <a:sym typeface="+mn-ea"/>
              </a:rPr>
              <a:t>111620</a:t>
            </a:r>
            <a:r>
              <a:rPr lang="zh-CN" altLang="en-US">
                <a:solidFill>
                  <a:schemeClr val="tx1"/>
                </a:solidFill>
                <a:sym typeface="+mn-ea"/>
              </a:rPr>
              <a:t>条数据   卡钻 </a:t>
            </a:r>
            <a:r>
              <a:rPr lang="en-US" altLang="zh-CN">
                <a:solidFill>
                  <a:schemeClr val="tx1"/>
                </a:solidFill>
                <a:sym typeface="+mn-ea"/>
              </a:rPr>
              <a:t>93288 - 111620</a:t>
            </a:r>
            <a:r>
              <a:rPr lang="zh-CN" altLang="en-US">
                <a:solidFill>
                  <a:srgbClr val="FFC000"/>
                </a:solidFill>
                <a:sym typeface="+mn-ea"/>
              </a:rPr>
              <a:t> </a:t>
            </a:r>
            <a:r>
              <a:rPr lang="zh-CN" altLang="en-US"/>
              <a:t>   </a:t>
            </a:r>
            <a:r>
              <a:rPr lang="en-US" altLang="zh-CN"/>
              <a:t>Test</a:t>
            </a:r>
            <a:r>
              <a:rPr lang="zh-CN" altLang="en-US"/>
              <a:t>：</a:t>
            </a:r>
            <a:r>
              <a:rPr lang="zh-CN" altLang="en-US">
                <a:solidFill>
                  <a:schemeClr val="tx1"/>
                </a:solidFill>
                <a:sym typeface="+mn-ea"/>
              </a:rPr>
              <a:t>共</a:t>
            </a:r>
            <a:r>
              <a:rPr lang="en-US" altLang="zh-CN">
                <a:solidFill>
                  <a:schemeClr val="tx1"/>
                </a:solidFill>
                <a:sym typeface="+mn-ea"/>
              </a:rPr>
              <a:t>29915</a:t>
            </a:r>
            <a:r>
              <a:rPr lang="zh-CN" altLang="en-US">
                <a:solidFill>
                  <a:schemeClr val="tx1"/>
                </a:solidFill>
                <a:sym typeface="+mn-ea"/>
              </a:rPr>
              <a:t>条数据 卡钻 </a:t>
            </a:r>
            <a:r>
              <a:rPr lang="en-US" altLang="zh-CN">
                <a:solidFill>
                  <a:schemeClr val="tx1"/>
                </a:solidFill>
                <a:sym typeface="+mn-ea"/>
              </a:rPr>
              <a:t>27250 -- 29915</a:t>
            </a:r>
            <a:r>
              <a:rPr lang="en-US" altLang="zh-CN">
                <a:solidFill>
                  <a:schemeClr val="tx1"/>
                </a:solidFill>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r>
              <a:rPr lang="zh-CN" altLang="en-US">
                <a:solidFill>
                  <a:srgbClr val="FFC000"/>
                </a:solidFill>
              </a:rPr>
              <a:t>第三组实验特征参数选取：</a:t>
            </a:r>
            <a:r>
              <a:rPr lang="en-US" altLang="zh-CN">
                <a:solidFill>
                  <a:srgbClr val="FFC000"/>
                </a:solidFill>
              </a:rPr>
              <a:t>sppa </a:t>
            </a:r>
            <a:r>
              <a:rPr lang="en-US" altLang="zh-CN">
                <a:solidFill>
                  <a:srgbClr val="FF0000"/>
                </a:solidFill>
              </a:rPr>
              <a:t> </a:t>
            </a:r>
            <a:r>
              <a:rPr lang="zh-CN" altLang="en-US">
                <a:solidFill>
                  <a:srgbClr val="FF0000"/>
                </a:solidFill>
              </a:rPr>
              <a:t>泵压</a:t>
            </a:r>
            <a:r>
              <a:rPr lang="en-US" altLang="zh-CN">
                <a:solidFill>
                  <a:srgbClr val="FF0000"/>
                </a:solidFill>
              </a:rPr>
              <a:t>--</a:t>
            </a:r>
            <a:r>
              <a:rPr lang="zh-CN" altLang="en-US">
                <a:solidFill>
                  <a:srgbClr val="FF0000"/>
                </a:solidFill>
              </a:rPr>
              <a:t>发生梯度爆炸或弥散，原因未知</a:t>
            </a:r>
          </a:p>
        </p:txBody>
      </p:sp>
      <p:pic>
        <p:nvPicPr>
          <p:cNvPr id="4" name="图片 3"/>
          <p:cNvPicPr>
            <a:picLocks noChangeAspect="1"/>
          </p:cNvPicPr>
          <p:nvPr/>
        </p:nvPicPr>
        <p:blipFill>
          <a:blip r:embed="rId2"/>
          <a:stretch>
            <a:fillRect/>
          </a:stretch>
        </p:blipFill>
        <p:spPr>
          <a:xfrm>
            <a:off x="486410" y="3246120"/>
            <a:ext cx="10163175" cy="217678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59F6A-89F5-430B-946A-CEE2FAD271E3}"/>
              </a:ext>
            </a:extLst>
          </p:cNvPr>
          <p:cNvSpPr>
            <a:spLocks noGrp="1"/>
          </p:cNvSpPr>
          <p:nvPr>
            <p:ph type="title"/>
          </p:nvPr>
        </p:nvSpPr>
        <p:spPr>
          <a:xfrm>
            <a:off x="189373" y="169809"/>
            <a:ext cx="10850563" cy="1028699"/>
          </a:xfrm>
        </p:spPr>
        <p:txBody>
          <a:bodyPr/>
          <a:lstStyle/>
          <a:p>
            <a:r>
              <a:rPr lang="zh-CN" altLang="en-US" dirty="0"/>
              <a:t>油田钻井大数据分析</a:t>
            </a:r>
            <a:r>
              <a:rPr lang="zh-CN" altLang="en-US"/>
              <a:t>与预测</a:t>
            </a:r>
            <a:endParaRPr lang="zh-CN" altLang="en-US" dirty="0"/>
          </a:p>
        </p:txBody>
      </p:sp>
      <p:sp>
        <p:nvSpPr>
          <p:cNvPr id="4" name="灯片编号占位符 3">
            <a:extLst>
              <a:ext uri="{FF2B5EF4-FFF2-40B4-BE49-F238E27FC236}">
                <a16:creationId xmlns:a16="http://schemas.microsoft.com/office/drawing/2014/main" id="{9C9FB874-3F2B-4631-BD57-30A3AF215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矩形 4">
            <a:extLst>
              <a:ext uri="{FF2B5EF4-FFF2-40B4-BE49-F238E27FC236}">
                <a16:creationId xmlns:a16="http://schemas.microsoft.com/office/drawing/2014/main" id="{FE981924-781D-41CA-B4B0-E1F3E425C629}"/>
              </a:ext>
            </a:extLst>
          </p:cNvPr>
          <p:cNvSpPr/>
          <p:nvPr/>
        </p:nvSpPr>
        <p:spPr>
          <a:xfrm>
            <a:off x="735010" y="1262951"/>
            <a:ext cx="1143262" cy="451790"/>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1800" b="1" i="0" u="none" strike="noStrike" kern="1200" cap="none" spc="0" normalizeH="0" baseline="0" noProof="0" dirty="0" err="1">
                <a:ln>
                  <a:noFill/>
                </a:ln>
                <a:solidFill>
                  <a:srgbClr val="E66C22">
                    <a:lumMod val="75000"/>
                  </a:srgbClr>
                </a:solidFill>
                <a:effectLst/>
                <a:uLnTx/>
                <a:uFillTx/>
                <a:latin typeface="Verdana" panose="020B0604030504040204"/>
                <a:ea typeface="微软雅黑" panose="020B0503020204020204" pitchFamily="34" charset="-122"/>
                <a:cs typeface="+mn-cs"/>
              </a:rPr>
              <a:t>sklearn</a:t>
            </a:r>
            <a:endParaRPr kumimoji="0" lang="zh-CN" altLang="en-US" sz="1800" b="1"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endParaRPr>
          </a:p>
        </p:txBody>
      </p:sp>
      <p:sp>
        <p:nvSpPr>
          <p:cNvPr id="10" name="矩形 9">
            <a:extLst>
              <a:ext uri="{FF2B5EF4-FFF2-40B4-BE49-F238E27FC236}">
                <a16:creationId xmlns:a16="http://schemas.microsoft.com/office/drawing/2014/main" id="{2D7537FE-BD5C-437D-AC18-6A19E5ED537B}"/>
              </a:ext>
            </a:extLst>
          </p:cNvPr>
          <p:cNvSpPr/>
          <p:nvPr/>
        </p:nvSpPr>
        <p:spPr>
          <a:xfrm>
            <a:off x="947738" y="3016602"/>
            <a:ext cx="6534149"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异常检测分类：</a:t>
            </a:r>
            <a:endPar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奇异检测</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novelty detection: </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训练集中没有异常样本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异常值检测</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outlier detection: </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训练集中有异常样本</a:t>
            </a:r>
          </a:p>
        </p:txBody>
      </p:sp>
      <p:sp>
        <p:nvSpPr>
          <p:cNvPr id="11" name="矩形 10">
            <a:extLst>
              <a:ext uri="{FF2B5EF4-FFF2-40B4-BE49-F238E27FC236}">
                <a16:creationId xmlns:a16="http://schemas.microsoft.com/office/drawing/2014/main" id="{3D331893-C456-4AB2-80EC-4362C07099EB}"/>
              </a:ext>
            </a:extLst>
          </p:cNvPr>
          <p:cNvSpPr/>
          <p:nvPr/>
        </p:nvSpPr>
        <p:spPr>
          <a:xfrm>
            <a:off x="947738" y="2003782"/>
            <a:ext cx="1009219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Scikit-learn(</a:t>
            </a:r>
            <a:r>
              <a:rPr kumimoji="0" lang="en-US" altLang="zh-CN" sz="1800" b="1"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sklearn</a:t>
            </a: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是</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机器学习中</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常用的第三方模块，对常用的机器学习方法进行了封装，包括回归</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(Regression)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、降维</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(Dimensionality Reduction)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、分类</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Classfication</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、聚类</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(Clustering)</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等方法。</a:t>
            </a:r>
          </a:p>
        </p:txBody>
      </p:sp>
      <p:sp>
        <p:nvSpPr>
          <p:cNvPr id="12" name="矩形 11">
            <a:extLst>
              <a:ext uri="{FF2B5EF4-FFF2-40B4-BE49-F238E27FC236}">
                <a16:creationId xmlns:a16="http://schemas.microsoft.com/office/drawing/2014/main" id="{55926547-5E73-4348-B072-E0ED4555267E}"/>
              </a:ext>
            </a:extLst>
          </p:cNvPr>
          <p:cNvSpPr/>
          <p:nvPr/>
        </p:nvSpPr>
        <p:spPr>
          <a:xfrm>
            <a:off x="947738" y="4084697"/>
            <a:ext cx="10296525"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novelty detection</a:t>
            </a:r>
            <a:r>
              <a:rPr kumimoji="0" lang="zh-CN" altLang="en-US"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和</a:t>
            </a: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outlier detection</a:t>
            </a:r>
            <a:r>
              <a:rPr kumimoji="0" lang="zh-CN" altLang="en-US"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的区别：</a:t>
            </a:r>
            <a:endPar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关注对象不同</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novelty detection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认为，</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所有跟训练集样本类别不同的点</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都是异常，不论它跟正常样本有多像，也不论它的分布有多聚集；而</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outlier detection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要求更宽松，只有那些</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分布稀疏且离正常样本较远的点</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才是异常的。</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属于不同的机器学习范畴</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noverlty</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 detection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是</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半监督学习</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，因为训练集都是正常样本，所以我们就已经知道了正常样本的数据分布；</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outlier detection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是</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无监督学习</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，因为训练集和测试集（真实环境）的分布是一样的，我们</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无法得知正常样本的分布</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，只能对数据分布的假设来区分正常和异常</a:t>
            </a:r>
          </a:p>
        </p:txBody>
      </p:sp>
    </p:spTree>
    <p:extLst>
      <p:ext uri="{BB962C8B-B14F-4D97-AF65-F5344CB8AC3E}">
        <p14:creationId xmlns:p14="http://schemas.microsoft.com/office/powerpoint/2010/main" val="2412202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59F6A-89F5-430B-946A-CEE2FAD271E3}"/>
              </a:ext>
            </a:extLst>
          </p:cNvPr>
          <p:cNvSpPr>
            <a:spLocks noGrp="1"/>
          </p:cNvSpPr>
          <p:nvPr>
            <p:ph type="title"/>
          </p:nvPr>
        </p:nvSpPr>
        <p:spPr/>
        <p:txBody>
          <a:bodyPr/>
          <a:lstStyle/>
          <a:p>
            <a:r>
              <a:rPr lang="zh-CN" altLang="en-US" dirty="0"/>
              <a:t>油田钻井大数据分析与预测</a:t>
            </a:r>
          </a:p>
        </p:txBody>
      </p:sp>
      <p:sp>
        <p:nvSpPr>
          <p:cNvPr id="4" name="灯片编号占位符 3">
            <a:extLst>
              <a:ext uri="{FF2B5EF4-FFF2-40B4-BE49-F238E27FC236}">
                <a16:creationId xmlns:a16="http://schemas.microsoft.com/office/drawing/2014/main" id="{9C9FB874-3F2B-4631-BD57-30A3AF215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矩形 4">
            <a:extLst>
              <a:ext uri="{FF2B5EF4-FFF2-40B4-BE49-F238E27FC236}">
                <a16:creationId xmlns:a16="http://schemas.microsoft.com/office/drawing/2014/main" id="{FE981924-781D-41CA-B4B0-E1F3E425C629}"/>
              </a:ext>
            </a:extLst>
          </p:cNvPr>
          <p:cNvSpPr/>
          <p:nvPr/>
        </p:nvSpPr>
        <p:spPr>
          <a:xfrm>
            <a:off x="735010" y="1262951"/>
            <a:ext cx="4924681" cy="45756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1800" b="1" i="0" u="none" strike="noStrike" kern="1200" cap="none" spc="0" normalizeH="0" baseline="0" noProof="0" dirty="0" err="1">
                <a:ln>
                  <a:noFill/>
                </a:ln>
                <a:solidFill>
                  <a:srgbClr val="E66C22">
                    <a:lumMod val="75000"/>
                  </a:srgbClr>
                </a:solidFill>
                <a:effectLst/>
                <a:uLnTx/>
                <a:uFillTx/>
                <a:latin typeface="Verdana" panose="020B0604030504040204"/>
                <a:ea typeface="微软雅黑" panose="020B0503020204020204" pitchFamily="34" charset="-122"/>
                <a:cs typeface="+mn-cs"/>
              </a:rPr>
              <a:t>sklearn</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奇异点检测（</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Novelty Detection</a:t>
            </a: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p>
        </p:txBody>
      </p:sp>
      <p:sp>
        <p:nvSpPr>
          <p:cNvPr id="8" name="矩形 7">
            <a:extLst>
              <a:ext uri="{FF2B5EF4-FFF2-40B4-BE49-F238E27FC236}">
                <a16:creationId xmlns:a16="http://schemas.microsoft.com/office/drawing/2014/main" id="{D833B8C9-EEBF-48EA-8248-982567397527}"/>
              </a:ext>
            </a:extLst>
          </p:cNvPr>
          <p:cNvSpPr/>
          <p:nvPr/>
        </p:nvSpPr>
        <p:spPr>
          <a:xfrm>
            <a:off x="1189668" y="1975541"/>
            <a:ext cx="981266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奇异点检测，就是判断待测样本是否是正常值（是不是在原来数据的概率分布内）。</a:t>
            </a:r>
          </a:p>
        </p:txBody>
      </p:sp>
      <p:sp>
        <p:nvSpPr>
          <p:cNvPr id="10" name="矩形 9">
            <a:extLst>
              <a:ext uri="{FF2B5EF4-FFF2-40B4-BE49-F238E27FC236}">
                <a16:creationId xmlns:a16="http://schemas.microsoft.com/office/drawing/2014/main" id="{C0D57E5C-9C5C-4CBC-9E33-C96B9B054E0F}"/>
              </a:ext>
            </a:extLst>
          </p:cNvPr>
          <p:cNvSpPr/>
          <p:nvPr/>
        </p:nvSpPr>
        <p:spPr>
          <a:xfrm>
            <a:off x="1189668" y="2871812"/>
            <a:ext cx="9812663" cy="15081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One-Class SVM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One-class SVM</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先用一个</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核方法</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，比如高斯核（</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RBF kernel</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）将原始空间映射到特征空间，然后在特征空间中画一个“圈”，圈内是正常数据，圈外是异常数据。</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One Class SVM</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也属于支持向量机，但是它和传统的基于监督学习的分类回归支持向量机不同，它是</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无监督学习</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的方法，也就是说，它不需要我们标记训练集的输出标签。</a:t>
            </a:r>
          </a:p>
        </p:txBody>
      </p:sp>
      <p:sp>
        <p:nvSpPr>
          <p:cNvPr id="12" name="矩形 11">
            <a:extLst>
              <a:ext uri="{FF2B5EF4-FFF2-40B4-BE49-F238E27FC236}">
                <a16:creationId xmlns:a16="http://schemas.microsoft.com/office/drawing/2014/main" id="{BEC29D13-756C-4DDE-A50A-54AAAEA92F58}"/>
              </a:ext>
            </a:extLst>
          </p:cNvPr>
          <p:cNvSpPr/>
          <p:nvPr/>
        </p:nvSpPr>
        <p:spPr>
          <a:xfrm>
            <a:off x="1189668" y="4956247"/>
            <a:ext cx="981266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没有干净的训练集（训练集中也有噪声样本）时，要使用</a:t>
            </a:r>
            <a:r>
              <a:rPr kumimoji="0" lang="zh-CN" altLang="en-US" sz="2000" b="1"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异常值检测</a:t>
            </a: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的方法</a:t>
            </a:r>
            <a:endParaRPr kumimoji="0" lang="en-US" altLang="zh-CN" sz="20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离群点检测的方法也同样适用与奇异点检测。</a:t>
            </a:r>
          </a:p>
        </p:txBody>
      </p:sp>
    </p:spTree>
    <p:extLst>
      <p:ext uri="{BB962C8B-B14F-4D97-AF65-F5344CB8AC3E}">
        <p14:creationId xmlns:p14="http://schemas.microsoft.com/office/powerpoint/2010/main" val="179411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59F6A-89F5-430B-946A-CEE2FAD271E3}"/>
              </a:ext>
            </a:extLst>
          </p:cNvPr>
          <p:cNvSpPr>
            <a:spLocks noGrp="1"/>
          </p:cNvSpPr>
          <p:nvPr>
            <p:ph type="title"/>
          </p:nvPr>
        </p:nvSpPr>
        <p:spPr/>
        <p:txBody>
          <a:bodyPr/>
          <a:lstStyle/>
          <a:p>
            <a:r>
              <a:rPr lang="zh-CN" altLang="en-US" dirty="0"/>
              <a:t>油田钻井大数据分析与预测</a:t>
            </a:r>
          </a:p>
        </p:txBody>
      </p:sp>
      <p:sp>
        <p:nvSpPr>
          <p:cNvPr id="4" name="灯片编号占位符 3">
            <a:extLst>
              <a:ext uri="{FF2B5EF4-FFF2-40B4-BE49-F238E27FC236}">
                <a16:creationId xmlns:a16="http://schemas.microsoft.com/office/drawing/2014/main" id="{9C9FB874-3F2B-4631-BD57-30A3AF215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矩形 4">
            <a:extLst>
              <a:ext uri="{FF2B5EF4-FFF2-40B4-BE49-F238E27FC236}">
                <a16:creationId xmlns:a16="http://schemas.microsoft.com/office/drawing/2014/main" id="{FE981924-781D-41CA-B4B0-E1F3E425C629}"/>
              </a:ext>
            </a:extLst>
          </p:cNvPr>
          <p:cNvSpPr/>
          <p:nvPr/>
        </p:nvSpPr>
        <p:spPr>
          <a:xfrm>
            <a:off x="735010" y="1262951"/>
            <a:ext cx="4833374" cy="45756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en-US" altLang="zh-CN" sz="1800" b="1" i="0" u="none" strike="noStrike" kern="1200" cap="none" spc="0" normalizeH="0" baseline="0" noProof="0" dirty="0" err="1">
                <a:ln>
                  <a:noFill/>
                </a:ln>
                <a:solidFill>
                  <a:srgbClr val="E66C22">
                    <a:lumMod val="75000"/>
                  </a:srgbClr>
                </a:solidFill>
                <a:effectLst/>
                <a:uLnTx/>
                <a:uFillTx/>
                <a:latin typeface="Verdana" panose="020B0604030504040204"/>
                <a:ea typeface="微软雅黑" panose="020B0503020204020204" pitchFamily="34" charset="-122"/>
                <a:cs typeface="+mn-cs"/>
              </a:rPr>
              <a:t>sklearn</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异常值检测（</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Outlier Detection</a:t>
            </a: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p>
        </p:txBody>
      </p:sp>
      <p:sp>
        <p:nvSpPr>
          <p:cNvPr id="6" name="矩形 5">
            <a:extLst>
              <a:ext uri="{FF2B5EF4-FFF2-40B4-BE49-F238E27FC236}">
                <a16:creationId xmlns:a16="http://schemas.microsoft.com/office/drawing/2014/main" id="{A6FDAA8A-8A3D-4D9E-BB57-B2CEDB6FEFBE}"/>
              </a:ext>
            </a:extLst>
          </p:cNvPr>
          <p:cNvSpPr/>
          <p:nvPr/>
        </p:nvSpPr>
        <p:spPr>
          <a:xfrm>
            <a:off x="1113468" y="2054703"/>
            <a:ext cx="9965064"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Fitting an elliptic envelope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做离群点检测的最简单的思路是，正常数据</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服从一个已知的分布</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。既正常数据的分布可以通过一个</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不是很复杂的数据公式</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刻画出来，如均匀分布、高斯分布、泊松分布等等</a:t>
            </a: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p>
        </p:txBody>
      </p:sp>
      <p:sp>
        <p:nvSpPr>
          <p:cNvPr id="9" name="矩形 8">
            <a:extLst>
              <a:ext uri="{FF2B5EF4-FFF2-40B4-BE49-F238E27FC236}">
                <a16:creationId xmlns:a16="http://schemas.microsoft.com/office/drawing/2014/main" id="{70297AC9-C109-418A-A71A-2CF6A7D34983}"/>
              </a:ext>
            </a:extLst>
          </p:cNvPr>
          <p:cNvSpPr/>
          <p:nvPr/>
        </p:nvSpPr>
        <p:spPr>
          <a:xfrm>
            <a:off x="1113468" y="3234132"/>
            <a:ext cx="9965064" cy="15081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Isolation Forest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孤立森林是一个</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高效的</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离群点检测算法。该算法与随机森林同源，具体检测算法如下：</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随机选择一个数据集的子集作为单棵树的根结点；</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随机选择一个特征；</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3.</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在该特征上随机选择一个值做</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split</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4.</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重复</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3</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直到树的深度到达</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log</a:t>
            </a:r>
            <a:r>
              <a:rPr kumimoji="0" lang="en-US" altLang="zh-CN" sz="1800" b="0" i="0" u="none" strike="noStrike" kern="1200" cap="none" spc="0" normalizeH="0" baseline="-25000" noProof="0" dirty="0">
                <a:ln>
                  <a:noFill/>
                </a:ln>
                <a:solidFill>
                  <a:srgbClr val="000000"/>
                </a:solidFill>
                <a:effectLst/>
                <a:uLnTx/>
                <a:uFillTx/>
                <a:latin typeface="Verdana" panose="020B0604030504040204"/>
                <a:ea typeface="微软雅黑" panose="020B0503020204020204" pitchFamily="34" charset="-122"/>
                <a:cs typeface="+mn-cs"/>
              </a:rPr>
              <a:t>2</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n</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5.</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重复</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3</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4</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到树个数上限；</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6.</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经常距离根结点较近的点是异常点</a:t>
            </a:r>
          </a:p>
        </p:txBody>
      </p:sp>
      <p:sp>
        <p:nvSpPr>
          <p:cNvPr id="11" name="矩形 10">
            <a:extLst>
              <a:ext uri="{FF2B5EF4-FFF2-40B4-BE49-F238E27FC236}">
                <a16:creationId xmlns:a16="http://schemas.microsoft.com/office/drawing/2014/main" id="{3F54B27E-2738-42B9-A9A1-35FE1CB172F4}"/>
              </a:ext>
            </a:extLst>
          </p:cNvPr>
          <p:cNvSpPr/>
          <p:nvPr/>
        </p:nvSpPr>
        <p:spPr>
          <a:xfrm>
            <a:off x="1113468" y="4906004"/>
            <a:ext cx="996506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LOF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LOF</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算法比较复杂，它通过观察数据分布的密度来检测异常。</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LOF</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算法从</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目标样本点的可达密度小</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和</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目标样本的</a:t>
            </a: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K</a:t>
            </a:r>
            <a:r>
              <a:rPr kumimoji="0" lang="zh-CN" altLang="en-US" sz="1800" b="1"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近邻的可达密度都较大</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两个维度判断异常点。</a:t>
            </a:r>
          </a:p>
        </p:txBody>
      </p:sp>
    </p:spTree>
    <p:extLst>
      <p:ext uri="{BB962C8B-B14F-4D97-AF65-F5344CB8AC3E}">
        <p14:creationId xmlns:p14="http://schemas.microsoft.com/office/powerpoint/2010/main" val="3755769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D37CF-5955-4E08-9035-F0797F9690AA}"/>
              </a:ext>
            </a:extLst>
          </p:cNvPr>
          <p:cNvSpPr>
            <a:spLocks noGrp="1"/>
          </p:cNvSpPr>
          <p:nvPr>
            <p:ph type="title"/>
          </p:nvPr>
        </p:nvSpPr>
        <p:spPr/>
        <p:txBody>
          <a:bodyPr/>
          <a:lstStyle/>
          <a:p>
            <a:r>
              <a:rPr lang="zh-CN" altLang="en-US" dirty="0"/>
              <a:t>油田钻井大数据分析与预测</a:t>
            </a:r>
          </a:p>
        </p:txBody>
      </p:sp>
      <p:sp>
        <p:nvSpPr>
          <p:cNvPr id="4" name="灯片编号占位符 3">
            <a:extLst>
              <a:ext uri="{FF2B5EF4-FFF2-40B4-BE49-F238E27FC236}">
                <a16:creationId xmlns:a16="http://schemas.microsoft.com/office/drawing/2014/main" id="{E25DBCCD-172A-4445-9825-44EE3AEC5C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矩形 4">
            <a:extLst>
              <a:ext uri="{FF2B5EF4-FFF2-40B4-BE49-F238E27FC236}">
                <a16:creationId xmlns:a16="http://schemas.microsoft.com/office/drawing/2014/main" id="{729A56CF-5671-45F4-A2D3-667BF7E73EE6}"/>
              </a:ext>
            </a:extLst>
          </p:cNvPr>
          <p:cNvSpPr/>
          <p:nvPr/>
        </p:nvSpPr>
        <p:spPr>
          <a:xfrm>
            <a:off x="971550" y="3095686"/>
            <a:ext cx="10020300"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isolation forest</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具有线性时间复杂度，而且可以用在含有海量数据的数据集上面。通常树的数量越多，算法越稳定。但是</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isolation forest</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不适用于特别高维的数据。由于每次切数据空间都是随机选取一个维度和该维度的随机一个特征，建完树后仍然有大量的维度没有被使用，导致算法可靠性降低。此时推荐降维后使用，或者考虑使用</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One Class SVM</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另外</a:t>
            </a:r>
            <a:r>
              <a:rPr kumimoji="0" lang="en-US" altLang="zh-CN" sz="1800" b="0"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iForest</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仅对即全局稀疏点敏感，不擅长处理局部的相对稀疏点 ，这样在某些局部的异常点较多的时候检测可能不是很准。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而</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One Class SVM</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对于中小型的数据分析，尤其是训练样本不是特别海量的时候用起来经常会比</a:t>
            </a:r>
            <a:r>
              <a:rPr kumimoji="0" lang="en-US" altLang="zh-CN" sz="1800" b="0"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iForest</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顺手，因此比较适合做原型分析。</a:t>
            </a:r>
          </a:p>
        </p:txBody>
      </p:sp>
      <p:sp>
        <p:nvSpPr>
          <p:cNvPr id="6" name="矩形 5">
            <a:extLst>
              <a:ext uri="{FF2B5EF4-FFF2-40B4-BE49-F238E27FC236}">
                <a16:creationId xmlns:a16="http://schemas.microsoft.com/office/drawing/2014/main" id="{977312C8-AECD-409C-A09D-027F877B9A16}"/>
              </a:ext>
            </a:extLst>
          </p:cNvPr>
          <p:cNvSpPr/>
          <p:nvPr/>
        </p:nvSpPr>
        <p:spPr>
          <a:xfrm>
            <a:off x="971550" y="1462028"/>
            <a:ext cx="68580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如果训练集很干净➡使用</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one-class </a:t>
            </a:r>
            <a:r>
              <a:rPr kumimoji="0" lang="en-US" altLang="zh-CN" sz="1800" b="0" i="0" u="none" strike="noStrike" kern="1200" cap="none" spc="0" normalizeH="0" baseline="0" noProof="0" dirty="0" err="1">
                <a:ln>
                  <a:noFill/>
                </a:ln>
                <a:solidFill>
                  <a:srgbClr val="000000"/>
                </a:solidFill>
                <a:effectLst/>
                <a:uLnTx/>
                <a:uFillTx/>
                <a:latin typeface="Verdana" panose="020B0604030504040204"/>
                <a:ea typeface="微软雅黑" panose="020B0503020204020204" pitchFamily="34" charset="-122"/>
                <a:cs typeface="+mn-cs"/>
              </a:rPr>
              <a:t>svm</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如果训练集脏数据较多➡考虑</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LOF</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和</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Isolation Forest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     如果能保证训练集能基本覆盖正常本➡使用</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LOF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如果不能保证➡使用</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isolation forest</a:t>
            </a:r>
            <a:endPar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p:txBody>
      </p:sp>
    </p:spTree>
    <p:extLst>
      <p:ext uri="{BB962C8B-B14F-4D97-AF65-F5344CB8AC3E}">
        <p14:creationId xmlns:p14="http://schemas.microsoft.com/office/powerpoint/2010/main" val="262437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59F6A-89F5-430B-946A-CEE2FAD271E3}"/>
              </a:ext>
            </a:extLst>
          </p:cNvPr>
          <p:cNvSpPr>
            <a:spLocks noGrp="1"/>
          </p:cNvSpPr>
          <p:nvPr>
            <p:ph type="title"/>
          </p:nvPr>
        </p:nvSpPr>
        <p:spPr/>
        <p:txBody>
          <a:bodyPr/>
          <a:lstStyle/>
          <a:p>
            <a:r>
              <a:rPr lang="en-US" altLang="zh-CN" dirty="0"/>
              <a:t>2. </a:t>
            </a:r>
            <a:r>
              <a:rPr lang="zh-CN" altLang="en-US" dirty="0"/>
              <a:t>油田钻井大数据分析与预测相关</a:t>
            </a:r>
          </a:p>
        </p:txBody>
      </p:sp>
      <p:sp>
        <p:nvSpPr>
          <p:cNvPr id="4" name="灯片编号占位符 3">
            <a:extLst>
              <a:ext uri="{FF2B5EF4-FFF2-40B4-BE49-F238E27FC236}">
                <a16:creationId xmlns:a16="http://schemas.microsoft.com/office/drawing/2014/main" id="{9C9FB874-3F2B-4631-BD57-30A3AF215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5" name="矩形 4">
            <a:extLst>
              <a:ext uri="{FF2B5EF4-FFF2-40B4-BE49-F238E27FC236}">
                <a16:creationId xmlns:a16="http://schemas.microsoft.com/office/drawing/2014/main" id="{FE981924-781D-41CA-B4B0-E1F3E425C629}"/>
              </a:ext>
            </a:extLst>
          </p:cNvPr>
          <p:cNvSpPr/>
          <p:nvPr/>
        </p:nvSpPr>
        <p:spPr>
          <a:xfrm>
            <a:off x="735010" y="1262951"/>
            <a:ext cx="3786614" cy="45756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FF9101"/>
              </a:buClr>
              <a:buSzTx/>
              <a:buFontTx/>
              <a:buNone/>
              <a:tabLst/>
              <a:defRPr/>
            </a:pPr>
            <a:r>
              <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事故判别思路调研与整理</a:t>
            </a:r>
            <a:r>
              <a:rPr kumimoji="0" lang="en-US" altLang="zh-CN"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rPr>
              <a:t>-</a:t>
            </a:r>
            <a:r>
              <a:rPr kumimoji="0" lang="en-US" altLang="zh-CN" sz="1800" b="1" i="0" u="none" strike="noStrike" kern="1200" cap="none" spc="0" normalizeH="0" baseline="0" noProof="0" dirty="0" err="1">
                <a:ln>
                  <a:noFill/>
                </a:ln>
                <a:solidFill>
                  <a:srgbClr val="E66C22">
                    <a:lumMod val="75000"/>
                  </a:srgbClr>
                </a:solidFill>
                <a:effectLst/>
                <a:uLnTx/>
                <a:uFillTx/>
                <a:latin typeface="Verdana" panose="020B0604030504040204"/>
                <a:ea typeface="微软雅黑" panose="020B0503020204020204" pitchFamily="34" charset="-122"/>
                <a:cs typeface="+mn-cs"/>
              </a:rPr>
              <a:t>sklearn</a:t>
            </a:r>
            <a:endParaRPr kumimoji="0" lang="zh-CN" altLang="en-US" sz="1800" b="0" i="0" u="none" strike="noStrike" kern="1200" cap="none" spc="0" normalizeH="0" baseline="0" noProof="0" dirty="0">
              <a:ln>
                <a:noFill/>
              </a:ln>
              <a:solidFill>
                <a:srgbClr val="E66C22">
                  <a:lumMod val="75000"/>
                </a:srgbClr>
              </a:solidFill>
              <a:effectLst/>
              <a:uLnTx/>
              <a:uFillTx/>
              <a:latin typeface="Verdana" panose="020B0604030504040204"/>
              <a:ea typeface="微软雅黑" panose="020B0503020204020204" pitchFamily="34" charset="-122"/>
              <a:cs typeface="+mn-cs"/>
            </a:endParaRPr>
          </a:p>
        </p:txBody>
      </p:sp>
      <p:pic>
        <p:nvPicPr>
          <p:cNvPr id="8" name="图片 7">
            <a:extLst>
              <a:ext uri="{FF2B5EF4-FFF2-40B4-BE49-F238E27FC236}">
                <a16:creationId xmlns:a16="http://schemas.microsoft.com/office/drawing/2014/main" id="{AA629B0F-D6BD-421D-8E05-A7991B495C5D}"/>
              </a:ext>
            </a:extLst>
          </p:cNvPr>
          <p:cNvPicPr>
            <a:picLocks noChangeAspect="1"/>
          </p:cNvPicPr>
          <p:nvPr/>
        </p:nvPicPr>
        <p:blipFill>
          <a:blip r:embed="rId2"/>
          <a:stretch>
            <a:fillRect/>
          </a:stretch>
        </p:blipFill>
        <p:spPr>
          <a:xfrm>
            <a:off x="4515612" y="1865937"/>
            <a:ext cx="3721608" cy="4229100"/>
          </a:xfrm>
          <a:prstGeom prst="rect">
            <a:avLst/>
          </a:prstGeom>
        </p:spPr>
      </p:pic>
    </p:spTree>
    <p:extLst>
      <p:ext uri="{BB962C8B-B14F-4D97-AF65-F5344CB8AC3E}">
        <p14:creationId xmlns:p14="http://schemas.microsoft.com/office/powerpoint/2010/main" val="3699184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2E12EB-B687-43A5-B133-C7B2B78DFEAE}"/>
              </a:ext>
            </a:extLst>
          </p:cNvPr>
          <p:cNvSpPr>
            <a:spLocks noGrp="1"/>
          </p:cNvSpPr>
          <p:nvPr>
            <p:ph type="title"/>
          </p:nvPr>
        </p:nvSpPr>
        <p:spPr/>
        <p:txBody>
          <a:bodyPr/>
          <a:lstStyle/>
          <a:p>
            <a:r>
              <a:rPr lang="zh-CN" altLang="en-US" dirty="0"/>
              <a:t>下一步计划</a:t>
            </a:r>
          </a:p>
        </p:txBody>
      </p:sp>
      <p:sp>
        <p:nvSpPr>
          <p:cNvPr id="3" name="页脚占位符 2">
            <a:extLst>
              <a:ext uri="{FF2B5EF4-FFF2-40B4-BE49-F238E27FC236}">
                <a16:creationId xmlns:a16="http://schemas.microsoft.com/office/drawing/2014/main" id="{84349D72-9B07-4640-89E8-CEC638ED2A3C}"/>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5D7A2B0D-637E-4003-A800-9A4F9C9073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Verdana" panose="020B0604030504040204"/>
              <a:ea typeface="微软雅黑" panose="020B0503020204020204" pitchFamily="34" charset="-122"/>
              <a:cs typeface="+mn-cs"/>
            </a:endParaRPr>
          </a:p>
        </p:txBody>
      </p:sp>
      <p:sp>
        <p:nvSpPr>
          <p:cNvPr id="6" name="文本框 5">
            <a:extLst>
              <a:ext uri="{FF2B5EF4-FFF2-40B4-BE49-F238E27FC236}">
                <a16:creationId xmlns:a16="http://schemas.microsoft.com/office/drawing/2014/main" id="{A654BF4F-3A7B-4FFD-B98F-2E21EBDD5F82}"/>
              </a:ext>
            </a:extLst>
          </p:cNvPr>
          <p:cNvSpPr txBox="1"/>
          <p:nvPr/>
        </p:nvSpPr>
        <p:spPr>
          <a:xfrm>
            <a:off x="2530474" y="2162175"/>
            <a:ext cx="6607065" cy="923330"/>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对项目数据进行处理</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在项目数据上开展实验</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One Class SVM</a:t>
            </a: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和</a:t>
            </a: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Isolation Forest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a:ea typeface="微软雅黑" panose="020B0503020204020204" pitchFamily="34" charset="-122"/>
                <a:cs typeface="+mn-cs"/>
              </a:rPr>
              <a:t>选取评价标准</a:t>
            </a:r>
          </a:p>
        </p:txBody>
      </p:sp>
    </p:spTree>
    <p:extLst>
      <p:ext uri="{BB962C8B-B14F-4D97-AF65-F5344CB8AC3E}">
        <p14:creationId xmlns:p14="http://schemas.microsoft.com/office/powerpoint/2010/main" val="929019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8074025" y="3136265"/>
            <a:ext cx="3474720" cy="3114040"/>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6</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zh-CN" altLang="en-US">
                <a:solidFill>
                  <a:schemeClr val="tx1"/>
                </a:solidFill>
                <a:sym typeface="+mn-ea"/>
              </a:rPr>
              <a:t>共</a:t>
            </a:r>
            <a:r>
              <a:rPr lang="en-US" altLang="zh-CN">
                <a:solidFill>
                  <a:schemeClr val="tx1"/>
                </a:solidFill>
                <a:sym typeface="+mn-ea"/>
              </a:rPr>
              <a:t>111620</a:t>
            </a:r>
            <a:r>
              <a:rPr lang="zh-CN" altLang="en-US">
                <a:solidFill>
                  <a:schemeClr val="tx1"/>
                </a:solidFill>
                <a:sym typeface="+mn-ea"/>
              </a:rPr>
              <a:t>条数据   卡钻 </a:t>
            </a:r>
            <a:r>
              <a:rPr lang="en-US" altLang="zh-CN">
                <a:solidFill>
                  <a:schemeClr val="tx1"/>
                </a:solidFill>
                <a:sym typeface="+mn-ea"/>
              </a:rPr>
              <a:t>93288 - 111620</a:t>
            </a:r>
            <a:r>
              <a:rPr lang="zh-CN" altLang="en-US">
                <a:solidFill>
                  <a:srgbClr val="FFC000"/>
                </a:solidFill>
                <a:sym typeface="+mn-ea"/>
              </a:rPr>
              <a:t> </a:t>
            </a:r>
            <a:r>
              <a:rPr lang="zh-CN" altLang="en-US"/>
              <a:t>   </a:t>
            </a:r>
            <a:r>
              <a:rPr lang="en-US" altLang="zh-CN"/>
              <a:t>Test</a:t>
            </a:r>
            <a:r>
              <a:rPr lang="zh-CN" altLang="en-US"/>
              <a:t>：</a:t>
            </a:r>
            <a:r>
              <a:rPr lang="zh-CN" altLang="en-US">
                <a:solidFill>
                  <a:schemeClr val="tx1"/>
                </a:solidFill>
                <a:sym typeface="+mn-ea"/>
              </a:rPr>
              <a:t>共</a:t>
            </a:r>
            <a:r>
              <a:rPr lang="en-US" altLang="zh-CN">
                <a:solidFill>
                  <a:schemeClr val="tx1"/>
                </a:solidFill>
                <a:sym typeface="+mn-ea"/>
              </a:rPr>
              <a:t>29915</a:t>
            </a:r>
            <a:r>
              <a:rPr lang="zh-CN" altLang="en-US">
                <a:solidFill>
                  <a:schemeClr val="tx1"/>
                </a:solidFill>
                <a:sym typeface="+mn-ea"/>
              </a:rPr>
              <a:t>条数据 卡钻 </a:t>
            </a:r>
            <a:r>
              <a:rPr lang="en-US" altLang="zh-CN">
                <a:solidFill>
                  <a:schemeClr val="tx1"/>
                </a:solidFill>
                <a:sym typeface="+mn-ea"/>
              </a:rPr>
              <a:t>27250 -- 29915</a:t>
            </a:r>
            <a:r>
              <a:rPr lang="en-US" altLang="zh-CN">
                <a:solidFill>
                  <a:schemeClr val="tx1"/>
                </a:solidFill>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r>
              <a:rPr lang="zh-CN" altLang="en-US">
                <a:solidFill>
                  <a:srgbClr val="FFC000"/>
                </a:solidFill>
              </a:rPr>
              <a:t>第三组实验特征参数选取：</a:t>
            </a:r>
            <a:r>
              <a:rPr lang="en-US" altLang="zh-CN">
                <a:solidFill>
                  <a:srgbClr val="FFC000"/>
                </a:solidFill>
              </a:rPr>
              <a:t>dbtm </a:t>
            </a:r>
            <a:r>
              <a:rPr lang="en-US" altLang="zh-CN">
                <a:solidFill>
                  <a:srgbClr val="FF0000"/>
                </a:solidFill>
              </a:rPr>
              <a:t> </a:t>
            </a:r>
            <a:r>
              <a:rPr lang="zh-CN" altLang="en-US" sz="1400">
                <a:solidFill>
                  <a:srgbClr val="FF0000"/>
                </a:solidFill>
              </a:rPr>
              <a:t>井深</a:t>
            </a:r>
            <a:r>
              <a:rPr lang="en-US" altLang="zh-CN" sz="1200">
                <a:solidFill>
                  <a:srgbClr val="FF0000"/>
                </a:solidFill>
              </a:rPr>
              <a:t>---</a:t>
            </a:r>
            <a:r>
              <a:rPr lang="zh-CN" altLang="en-US" sz="1200">
                <a:solidFill>
                  <a:srgbClr val="FF0000"/>
                </a:solidFill>
              </a:rPr>
              <a:t>未使用归一化，采用增加迭代次数（</a:t>
            </a:r>
            <a:r>
              <a:rPr lang="en-US" altLang="zh-CN" sz="1200">
                <a:solidFill>
                  <a:srgbClr val="FF0000"/>
                </a:solidFill>
              </a:rPr>
              <a:t>25&lt;35(</a:t>
            </a:r>
            <a:r>
              <a:rPr lang="zh-CN" altLang="en-US" sz="1200">
                <a:solidFill>
                  <a:srgbClr val="FF0000"/>
                </a:solidFill>
              </a:rPr>
              <a:t>默认），仍然不收敛，下一步采用归一化</a:t>
            </a:r>
          </a:p>
        </p:txBody>
      </p:sp>
      <p:grpSp>
        <p:nvGrpSpPr>
          <p:cNvPr id="23" name="组合 22"/>
          <p:cNvGrpSpPr/>
          <p:nvPr/>
        </p:nvGrpSpPr>
        <p:grpSpPr>
          <a:xfrm>
            <a:off x="4047490" y="3696970"/>
            <a:ext cx="7397750" cy="3310890"/>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algn="l"/>
                <a:r>
                  <a:rPr lang="en-US" altLang="zh-CN" sz="1000"/>
                  <a:t>dbtm-test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r>
                    <a:rPr lang="zh-CN" altLang="en-US" sz="1000">
                      <a:solidFill>
                        <a:schemeClr val="tx1"/>
                      </a:solidFill>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9998075" y="3696970"/>
            <a:ext cx="1464310" cy="245110"/>
          </a:xfrm>
          <a:prstGeom prst="rect">
            <a:avLst/>
          </a:prstGeom>
          <a:noFill/>
        </p:spPr>
        <p:txBody>
          <a:bodyPr wrap="square" rtlCol="0">
            <a:spAutoFit/>
          </a:bodyPr>
          <a:lstStyle/>
          <a:p>
            <a:pPr algn="ctr"/>
            <a:r>
              <a:rPr lang="zh-CN" altLang="en-US" sz="1000">
                <a:solidFill>
                  <a:srgbClr val="FF0000"/>
                </a:solidFill>
              </a:rPr>
              <a:t>无预警</a:t>
            </a:r>
            <a:endParaRPr lang="en-US" altLang="zh-CN" sz="1000">
              <a:solidFill>
                <a:srgbClr val="00B050"/>
              </a:solidFill>
            </a:endParaRPr>
          </a:p>
        </p:txBody>
      </p:sp>
      <p:pic>
        <p:nvPicPr>
          <p:cNvPr id="4" name="图片 3"/>
          <p:cNvPicPr>
            <a:picLocks noChangeAspect="1"/>
          </p:cNvPicPr>
          <p:nvPr/>
        </p:nvPicPr>
        <p:blipFill>
          <a:blip r:embed="rId3"/>
          <a:stretch>
            <a:fillRect/>
          </a:stretch>
        </p:blipFill>
        <p:spPr>
          <a:xfrm>
            <a:off x="302895" y="3267710"/>
            <a:ext cx="4305300" cy="2845435"/>
          </a:xfrm>
          <a:prstGeom prst="rect">
            <a:avLst/>
          </a:prstGeom>
        </p:spPr>
      </p:pic>
      <p:pic>
        <p:nvPicPr>
          <p:cNvPr id="10" name="图片 9"/>
          <p:cNvPicPr>
            <a:picLocks noChangeAspect="1"/>
          </p:cNvPicPr>
          <p:nvPr/>
        </p:nvPicPr>
        <p:blipFill>
          <a:blip r:embed="rId4"/>
          <a:stretch>
            <a:fillRect/>
          </a:stretch>
        </p:blipFill>
        <p:spPr>
          <a:xfrm>
            <a:off x="4838700" y="3267710"/>
            <a:ext cx="3404235" cy="29825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7</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897255"/>
            <a:ext cx="9679940" cy="5354320"/>
          </a:xfrm>
          <a:prstGeom prst="rect">
            <a:avLst/>
          </a:prstGeom>
          <a:noFill/>
        </p:spPr>
        <p:txBody>
          <a:bodyPr wrap="square" rtlCol="0">
            <a:spAutoFit/>
          </a:bodyPr>
          <a:lstStyle/>
          <a:p>
            <a:pPr indent="0">
              <a:buFont typeface="Wingdings" panose="05000000000000000000" charset="0"/>
              <a:buNone/>
            </a:pPr>
            <a:r>
              <a:rPr lang="zh-CN" altLang="en-US" b="1">
                <a:solidFill>
                  <a:srgbClr val="C00000"/>
                </a:solidFill>
              </a:rPr>
              <a:t>第一阶段实验</a:t>
            </a:r>
            <a:endParaRPr lang="en-US" altLang="zh-CN"/>
          </a:p>
          <a:p>
            <a:pPr marL="285750" indent="-285750">
              <a:buFont typeface="Wingdings" panose="05000000000000000000" charset="0"/>
              <a:buChar char="l"/>
            </a:pPr>
            <a:r>
              <a:rPr lang="zh-CN" altLang="en-US">
                <a:solidFill>
                  <a:schemeClr val="tx1"/>
                </a:solidFill>
              </a:rPr>
              <a:t>在一定程度上说明了哪些参数对卡钻事故的关联程度，其中</a:t>
            </a:r>
            <a:r>
              <a:rPr lang="en-US" altLang="zh-CN">
                <a:solidFill>
                  <a:schemeClr val="tx1"/>
                </a:solidFill>
              </a:rPr>
              <a:t>mfia</a:t>
            </a:r>
            <a:r>
              <a:rPr lang="zh-CN" altLang="en-US">
                <a:solidFill>
                  <a:schemeClr val="tx1"/>
                </a:solidFill>
              </a:rPr>
              <a:t>、</a:t>
            </a:r>
            <a:r>
              <a:rPr lang="en-US" altLang="zh-CN">
                <a:solidFill>
                  <a:schemeClr val="tx1"/>
                </a:solidFill>
              </a:rPr>
              <a:t>tva</a:t>
            </a:r>
            <a:r>
              <a:rPr lang="zh-CN" altLang="en-US">
                <a:solidFill>
                  <a:schemeClr val="tx1"/>
                </a:solidFill>
              </a:rPr>
              <a:t>、</a:t>
            </a:r>
            <a:r>
              <a:rPr lang="en-US" altLang="zh-CN">
                <a:solidFill>
                  <a:schemeClr val="tx1"/>
                </a:solidFill>
              </a:rPr>
              <a:t>mtia</a:t>
            </a:r>
            <a:r>
              <a:rPr lang="zh-CN" altLang="en-US">
                <a:solidFill>
                  <a:schemeClr val="tx1"/>
                </a:solidFill>
              </a:rPr>
              <a:t>、</a:t>
            </a:r>
            <a:r>
              <a:rPr lang="en-US" altLang="zh-CN">
                <a:solidFill>
                  <a:schemeClr val="tx1"/>
                </a:solidFill>
              </a:rPr>
              <a:t>tqx</a:t>
            </a:r>
            <a:r>
              <a:rPr lang="zh-CN" altLang="en-US">
                <a:solidFill>
                  <a:schemeClr val="tx1"/>
                </a:solidFill>
              </a:rPr>
              <a:t>表现较好，</a:t>
            </a:r>
            <a:r>
              <a:rPr lang="en-US" altLang="zh-CN">
                <a:solidFill>
                  <a:schemeClr val="tx1"/>
                </a:solidFill>
              </a:rPr>
              <a:t>dbtm</a:t>
            </a:r>
            <a:r>
              <a:rPr lang="zh-CN" altLang="en-US">
                <a:solidFill>
                  <a:schemeClr val="tx1"/>
                </a:solidFill>
              </a:rPr>
              <a:t>待测试；</a:t>
            </a:r>
          </a:p>
          <a:p>
            <a:pPr marL="285750" indent="-285750">
              <a:buFont typeface="Wingdings" panose="05000000000000000000" charset="0"/>
              <a:buChar char="l"/>
            </a:pPr>
            <a:r>
              <a:rPr lang="en-US" altLang="zh-CN">
                <a:solidFill>
                  <a:schemeClr val="tx1"/>
                </a:solidFill>
              </a:rPr>
              <a:t>LSTM</a:t>
            </a:r>
            <a:r>
              <a:rPr lang="zh-CN" altLang="en-US">
                <a:solidFill>
                  <a:schemeClr val="tx1"/>
                </a:solidFill>
              </a:rPr>
              <a:t>的预测性能能够满足需求</a:t>
            </a:r>
          </a:p>
          <a:p>
            <a:pPr indent="0">
              <a:buFont typeface="Wingdings" panose="05000000000000000000" charset="0"/>
              <a:buNone/>
            </a:pPr>
            <a:r>
              <a:rPr lang="zh-CN" altLang="en-US">
                <a:solidFill>
                  <a:srgbClr val="C00000"/>
                </a:solidFill>
              </a:rPr>
              <a:t>待解决问题</a:t>
            </a:r>
          </a:p>
          <a:p>
            <a:pPr marL="285750" indent="-285750">
              <a:buFont typeface="Wingdings" panose="05000000000000000000" charset="0"/>
              <a:buChar char="l"/>
            </a:pPr>
            <a:r>
              <a:rPr lang="zh-CN" altLang="en-US">
                <a:solidFill>
                  <a:schemeClr val="tx1"/>
                </a:solidFill>
              </a:rPr>
              <a:t>如何进行多因子对事故的预警研究</a:t>
            </a:r>
          </a:p>
          <a:p>
            <a:pPr marL="285750" indent="-285750">
              <a:buFont typeface="Wingdings" panose="05000000000000000000" charset="0"/>
              <a:buChar char="l"/>
            </a:pPr>
            <a:endParaRPr lang="zh-CN" altLang="en-US">
              <a:solidFill>
                <a:schemeClr val="tx1"/>
              </a:solidFill>
            </a:endParaRPr>
          </a:p>
          <a:p>
            <a:pPr indent="0">
              <a:buFont typeface="Wingdings" panose="05000000000000000000" charset="0"/>
              <a:buNone/>
            </a:pPr>
            <a:r>
              <a:rPr lang="zh-CN" altLang="en-US" b="1">
                <a:solidFill>
                  <a:srgbClr val="C00000"/>
                </a:solidFill>
              </a:rPr>
              <a:t>第二阶段方案</a:t>
            </a:r>
            <a:endParaRPr lang="zh-CN" altLang="en-US">
              <a:solidFill>
                <a:schemeClr val="tx1"/>
              </a:solidFill>
            </a:endParaRPr>
          </a:p>
          <a:p>
            <a:pPr marL="285750" indent="-285750">
              <a:buFont typeface="Wingdings" panose="05000000000000000000" charset="0"/>
              <a:buChar char="l"/>
            </a:pPr>
            <a:r>
              <a:rPr lang="zh-CN" altLang="en-US">
                <a:solidFill>
                  <a:schemeClr val="tx1"/>
                </a:solidFill>
              </a:rPr>
              <a:t>观察到：属性之间在纵向相关，单属性参数在横向相关，</a:t>
            </a:r>
          </a:p>
          <a:p>
            <a:pPr marL="285750" indent="-285750">
              <a:buFont typeface="Wingdings" panose="05000000000000000000" charset="0"/>
              <a:buChar char="l"/>
            </a:pPr>
            <a:r>
              <a:rPr lang="zh-CN" altLang="en-US">
                <a:solidFill>
                  <a:schemeClr val="tx1"/>
                </a:solidFill>
              </a:rPr>
              <a:t>所寻求的是横纵结合的局部关联特征</a:t>
            </a:r>
          </a:p>
          <a:p>
            <a:pPr indent="0">
              <a:buFont typeface="Wingdings" panose="05000000000000000000" charset="0"/>
              <a:buNone/>
            </a:pPr>
            <a:r>
              <a:rPr lang="zh-CN" altLang="en-US">
                <a:solidFill>
                  <a:srgbClr val="C00000"/>
                </a:solidFill>
              </a:rPr>
              <a:t>方案</a:t>
            </a:r>
            <a:endParaRPr lang="zh-CN" altLang="en-US">
              <a:solidFill>
                <a:schemeClr val="tx1"/>
              </a:solidFill>
            </a:endParaRPr>
          </a:p>
          <a:p>
            <a:pPr marL="285750" indent="-285750">
              <a:buFont typeface="Wingdings" panose="05000000000000000000" charset="0"/>
              <a:buChar char="l"/>
            </a:pPr>
            <a:r>
              <a:rPr lang="zh-CN" altLang="en-US">
                <a:solidFill>
                  <a:schemeClr val="tx1"/>
                </a:solidFill>
              </a:rPr>
              <a:t>假设当前的预测的数值是准确的，如果能够通过学习局部关联特征，把预测数据能够准确地分为正常状态</a:t>
            </a:r>
            <a:r>
              <a:rPr lang="en-US" altLang="zh-CN">
                <a:solidFill>
                  <a:schemeClr val="tx1"/>
                </a:solidFill>
              </a:rPr>
              <a:t>/</a:t>
            </a:r>
            <a:r>
              <a:rPr lang="zh-CN" altLang="en-US">
                <a:solidFill>
                  <a:schemeClr val="tx1"/>
                </a:solidFill>
              </a:rPr>
              <a:t>事故状态，那么当预测的数据被认为是事故时，在当前时刻即可做出对事故的预警，预警时间最长未预测数据能预测的最长时间，本次预警的事故发生的概率为分类器给出事故状态的得分（也可以基于该得分做其他的换算）</a:t>
            </a:r>
          </a:p>
          <a:p>
            <a:pPr marL="285750" indent="-285750">
              <a:buFont typeface="Wingdings" panose="05000000000000000000" charset="0"/>
              <a:buChar char="l"/>
            </a:pPr>
            <a:r>
              <a:rPr lang="zh-CN" altLang="en-US">
                <a:solidFill>
                  <a:srgbClr val="C00000"/>
                </a:solidFill>
              </a:rPr>
              <a:t>第一步</a:t>
            </a:r>
            <a:r>
              <a:rPr lang="zh-CN" altLang="en-US">
                <a:solidFill>
                  <a:schemeClr val="tx1"/>
                </a:solidFill>
              </a:rPr>
              <a:t>：基于第一阶段实验结果，</a:t>
            </a:r>
            <a:r>
              <a:rPr lang="zh-CN" altLang="en-US">
                <a:solidFill>
                  <a:srgbClr val="C00000"/>
                </a:solidFill>
              </a:rPr>
              <a:t>对二个三个参数联合（便于可视化）</a:t>
            </a:r>
            <a:r>
              <a:rPr lang="zh-CN" altLang="en-US">
                <a:solidFill>
                  <a:schemeClr val="tx1"/>
                </a:solidFill>
              </a:rPr>
              <a:t>，测试是否存在</a:t>
            </a:r>
            <a:r>
              <a:rPr lang="zh-CN" altLang="en-US">
                <a:solidFill>
                  <a:srgbClr val="C00000"/>
                </a:solidFill>
              </a:rPr>
              <a:t>分类器能够正确区分正常状态</a:t>
            </a:r>
            <a:r>
              <a:rPr lang="en-US" altLang="zh-CN">
                <a:solidFill>
                  <a:srgbClr val="C00000"/>
                </a:solidFill>
              </a:rPr>
              <a:t>/</a:t>
            </a:r>
            <a:r>
              <a:rPr lang="zh-CN" altLang="en-US">
                <a:solidFill>
                  <a:srgbClr val="C00000"/>
                </a:solidFill>
              </a:rPr>
              <a:t>事故状态</a:t>
            </a:r>
            <a:endParaRPr lang="zh-CN" altLang="en-US">
              <a:solidFill>
                <a:schemeClr val="tx1"/>
              </a:solidFill>
            </a:endParaRPr>
          </a:p>
          <a:p>
            <a:pPr marL="285750" indent="-285750">
              <a:buFont typeface="Wingdings" panose="05000000000000000000" charset="0"/>
              <a:buChar char="l"/>
            </a:pPr>
            <a:r>
              <a:rPr lang="zh-CN" altLang="en-US">
                <a:solidFill>
                  <a:schemeClr val="tx1"/>
                </a:solidFill>
              </a:rPr>
              <a:t>第二步：将数据分块，利用卷积来进行全参数训练</a:t>
            </a:r>
          </a:p>
          <a:p>
            <a:pPr indent="0">
              <a:buFont typeface="Wingdings" panose="05000000000000000000" charset="0"/>
              <a:buNone/>
            </a:pPr>
            <a:r>
              <a:rPr lang="en-US" altLang="zh-CN">
                <a:solidFill>
                  <a:schemeClr val="tx1"/>
                </a:solidFill>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8</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zh-CN" altLang="en-US">
                <a:solidFill>
                  <a:schemeClr val="tx1"/>
                </a:solidFill>
                <a:sym typeface="+mn-ea"/>
              </a:rPr>
              <a:t>共</a:t>
            </a:r>
            <a:r>
              <a:rPr lang="en-US" altLang="zh-CN">
                <a:solidFill>
                  <a:schemeClr val="tx1"/>
                </a:solidFill>
                <a:sym typeface="+mn-ea"/>
              </a:rPr>
              <a:t>4000</a:t>
            </a:r>
            <a:r>
              <a:rPr lang="zh-CN" altLang="en-US">
                <a:solidFill>
                  <a:schemeClr val="tx1"/>
                </a:solidFill>
                <a:sym typeface="+mn-ea"/>
              </a:rPr>
              <a:t>条数据   卡钻 </a:t>
            </a:r>
            <a:r>
              <a:rPr lang="en-US" altLang="zh-CN">
                <a:solidFill>
                  <a:schemeClr val="tx1"/>
                </a:solidFill>
                <a:sym typeface="+mn-ea"/>
              </a:rPr>
              <a:t>2000</a:t>
            </a:r>
            <a:r>
              <a:rPr lang="zh-CN" altLang="en-US">
                <a:solidFill>
                  <a:srgbClr val="FFC000"/>
                </a:solidFill>
                <a:sym typeface="+mn-ea"/>
              </a:rPr>
              <a:t> </a:t>
            </a:r>
            <a:r>
              <a:rPr lang="zh-CN" altLang="en-US"/>
              <a:t>   归一化比例：</a:t>
            </a:r>
            <a:r>
              <a:rPr lang="en-US" altLang="zh-CN"/>
              <a:t>*8</a:t>
            </a:r>
            <a:r>
              <a:rPr lang="en-US" altLang="zh-CN">
                <a:solidFill>
                  <a:schemeClr val="tx1"/>
                </a:solidFill>
              </a:rPr>
              <a:t> mfia-tva </a:t>
            </a:r>
            <a:r>
              <a:rPr lang="zh-CN" altLang="en-US">
                <a:solidFill>
                  <a:schemeClr val="tx1"/>
                </a:solidFill>
              </a:rPr>
              <a:t>排量</a:t>
            </a:r>
            <a:r>
              <a:rPr lang="en-US" altLang="zh-CN">
                <a:solidFill>
                  <a:schemeClr val="tx1"/>
                </a:solidFill>
              </a:rPr>
              <a:t>-</a:t>
            </a:r>
            <a:r>
              <a:rPr lang="zh-CN" altLang="en-US">
                <a:solidFill>
                  <a:schemeClr val="tx1"/>
                </a:solidFill>
              </a:rPr>
              <a:t>计量罐</a:t>
            </a:r>
          </a:p>
        </p:txBody>
      </p:sp>
      <p:pic>
        <p:nvPicPr>
          <p:cNvPr id="2" name="mfia-tva-3000-0_008">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1174115" y="2060575"/>
            <a:ext cx="9077960" cy="4537075"/>
          </a:xfrm>
          <a:prstGeom prst="rect">
            <a:avLst/>
          </a:prstGeom>
        </p:spPr>
      </p:pic>
    </p:spTree>
  </p:cSld>
  <p:clrMapOvr>
    <a:masterClrMapping/>
  </p:clrMapOvr>
  <p:timing>
    <p:tnLst>
      <p:par>
        <p:cTn id="1" dur="indefinite" restart="never" nodeType="tmRoot">
          <p:childTnLst>
            <p:video>
              <p:cMediaNode vol="0">
                <p:cTn id="2" fill="hold" display="1">
                  <p:stCondLst>
                    <p:cond delay="indefinite"/>
                  </p:stCondLst>
                  <p:endCondLst>
                    <p:cond evt="onNext" delay="0">
                      <p:tgtEl>
                        <p:sldTgt/>
                      </p:tgtEl>
                    </p:cond>
                    <p:cond evt="onPrev" delay="0">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fld id="{FA93CF8B-94AD-41D2-957D-3444D10BBA07}" type="slidenum">
              <a:rPr lang="zh-CN" altLang="en-US" smtClean="0"/>
              <a:t>9</a:t>
            </a:fld>
            <a:endParaRPr lang="zh-CN" altLang="en-US"/>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indent="-285750">
              <a:buFont typeface="Wingdings" panose="05000000000000000000" charset="0"/>
              <a:buChar char="l"/>
            </a:pPr>
            <a:r>
              <a:rPr lang="zh-CN" altLang="en-US"/>
              <a:t>井号：</a:t>
            </a:r>
            <a:r>
              <a:rPr lang="en-US" altLang="zh-CN"/>
              <a:t>WZ11-2E-14dsa</a:t>
            </a:r>
            <a:r>
              <a:rPr lang="zh-CN" altLang="en-US"/>
              <a:t>（当前统一使用的卡钻研究数据）</a:t>
            </a:r>
            <a:endParaRPr lang="en-US" altLang="zh-CN"/>
          </a:p>
          <a:p>
            <a:pPr indent="0">
              <a:buFont typeface="Wingdings" panose="05000000000000000000" charset="0"/>
              <a:buNone/>
            </a:pPr>
            <a:endParaRPr lang="en-US" altLang="zh-CN"/>
          </a:p>
          <a:p>
            <a:pPr indent="0">
              <a:buFont typeface="Wingdings" panose="05000000000000000000" charset="0"/>
              <a:buNone/>
            </a:pPr>
            <a:r>
              <a:rPr lang="en-US" altLang="zh-CN"/>
              <a:t>Train</a:t>
            </a:r>
            <a:r>
              <a:rPr lang="zh-CN" altLang="en-US"/>
              <a:t>：</a:t>
            </a:r>
            <a:r>
              <a:rPr lang="zh-CN" altLang="en-US">
                <a:solidFill>
                  <a:schemeClr val="tx1"/>
                </a:solidFill>
                <a:sym typeface="+mn-ea"/>
              </a:rPr>
              <a:t>共</a:t>
            </a:r>
            <a:r>
              <a:rPr lang="en-US" altLang="zh-CN">
                <a:solidFill>
                  <a:schemeClr val="tx1"/>
                </a:solidFill>
                <a:sym typeface="+mn-ea"/>
              </a:rPr>
              <a:t>8000</a:t>
            </a:r>
            <a:r>
              <a:rPr lang="zh-CN" altLang="en-US">
                <a:solidFill>
                  <a:schemeClr val="tx1"/>
                </a:solidFill>
                <a:sym typeface="+mn-ea"/>
              </a:rPr>
              <a:t>条数据   卡钻 </a:t>
            </a:r>
            <a:r>
              <a:rPr lang="en-US" altLang="zh-CN">
                <a:solidFill>
                  <a:schemeClr val="tx1"/>
                </a:solidFill>
                <a:sym typeface="+mn-ea"/>
              </a:rPr>
              <a:t>2000</a:t>
            </a:r>
            <a:r>
              <a:rPr lang="zh-CN" altLang="en-US">
                <a:solidFill>
                  <a:srgbClr val="FFC000"/>
                </a:solidFill>
                <a:sym typeface="+mn-ea"/>
              </a:rPr>
              <a:t> </a:t>
            </a:r>
            <a:r>
              <a:rPr lang="zh-CN" altLang="en-US"/>
              <a:t>   归一化比例：</a:t>
            </a:r>
            <a:r>
              <a:rPr lang="en-US" altLang="zh-CN"/>
              <a:t>*8 </a:t>
            </a:r>
            <a:r>
              <a:rPr lang="zh-CN" altLang="en-US"/>
              <a:t>学习率 </a:t>
            </a:r>
            <a:r>
              <a:rPr lang="en-US" altLang="zh-CN"/>
              <a:t>0.08 </a:t>
            </a:r>
            <a:r>
              <a:rPr lang="zh-CN" altLang="en-US"/>
              <a:t>深度</a:t>
            </a:r>
            <a:r>
              <a:rPr lang="en-US" altLang="zh-CN"/>
              <a:t>-</a:t>
            </a:r>
            <a:r>
              <a:rPr lang="zh-CN" altLang="en-US"/>
              <a:t>排量</a:t>
            </a:r>
            <a:r>
              <a:rPr lang="en-US" altLang="zh-CN">
                <a:solidFill>
                  <a:schemeClr val="tx1"/>
                </a:solidFill>
              </a:rPr>
              <a:t> </a:t>
            </a:r>
          </a:p>
        </p:txBody>
      </p:sp>
      <p:pic>
        <p:nvPicPr>
          <p:cNvPr id="3" name="图片 2"/>
          <p:cNvPicPr>
            <a:picLocks noChangeAspect="1"/>
          </p:cNvPicPr>
          <p:nvPr/>
        </p:nvPicPr>
        <p:blipFill>
          <a:blip r:embed="rId2"/>
          <a:stretch>
            <a:fillRect/>
          </a:stretch>
        </p:blipFill>
        <p:spPr>
          <a:xfrm>
            <a:off x="1775460" y="2186305"/>
            <a:ext cx="8147685" cy="4350385"/>
          </a:xfrm>
          <a:prstGeom prst="rect">
            <a:avLst/>
          </a:prstGeom>
        </p:spPr>
      </p:pic>
    </p:spTree>
  </p:cSld>
  <p:clrMapOvr>
    <a:masterClrMapping/>
  </p:clrMapOvr>
</p:sld>
</file>

<file path=ppt/theme/theme1.xml><?xml version="1.0" encoding="utf-8"?>
<a:theme xmlns:a="http://schemas.openxmlformats.org/drawingml/2006/main" name="1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主题5">
  <a:themeElements>
    <a:clrScheme name="自定义 19">
      <a:dk1>
        <a:srgbClr val="000000"/>
      </a:dk1>
      <a:lt1>
        <a:srgbClr val="FFFFFF"/>
      </a:lt1>
      <a:dk2>
        <a:srgbClr val="778495"/>
      </a:dk2>
      <a:lt2>
        <a:srgbClr val="F0F0F0"/>
      </a:lt2>
      <a:accent1>
        <a:srgbClr val="354A5D"/>
      </a:accent1>
      <a:accent2>
        <a:srgbClr val="E66C22"/>
      </a:accent2>
      <a:accent3>
        <a:srgbClr val="808080"/>
      </a:accent3>
      <a:accent4>
        <a:srgbClr val="A48775"/>
      </a:accent4>
      <a:accent5>
        <a:srgbClr val="B1ACA9"/>
      </a:accent5>
      <a:accent6>
        <a:srgbClr val="CCC2BC"/>
      </a:accent6>
      <a:hlink>
        <a:srgbClr val="354A5D"/>
      </a:hlink>
      <a:folHlink>
        <a:srgbClr val="BFBFB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9">
    <a:dk1>
      <a:srgbClr val="000000"/>
    </a:dk1>
    <a:lt1>
      <a:srgbClr val="FFFFFF"/>
    </a:lt1>
    <a:dk2>
      <a:srgbClr val="778495"/>
    </a:dk2>
    <a:lt2>
      <a:srgbClr val="F0F0F0"/>
    </a:lt2>
    <a:accent1>
      <a:srgbClr val="354A5D"/>
    </a:accent1>
    <a:accent2>
      <a:srgbClr val="E66C22"/>
    </a:accent2>
    <a:accent3>
      <a:srgbClr val="808080"/>
    </a:accent3>
    <a:accent4>
      <a:srgbClr val="A48775"/>
    </a:accent4>
    <a:accent5>
      <a:srgbClr val="B1ACA9"/>
    </a:accent5>
    <a:accent6>
      <a:srgbClr val="CCC2BC"/>
    </a:accent6>
    <a:hlink>
      <a:srgbClr val="354A5D"/>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11</TotalTime>
  <Words>3403</Words>
  <Application>Microsoft Office PowerPoint</Application>
  <PresentationFormat>宽屏</PresentationFormat>
  <Paragraphs>403</Paragraphs>
  <Slides>55</Slides>
  <Notes>15</Notes>
  <HiddenSlides>0</HiddenSlides>
  <MMClips>1</MMClips>
  <ScaleCrop>false</ScaleCrop>
  <HeadingPairs>
    <vt:vector size="6" baseType="variant">
      <vt:variant>
        <vt:lpstr>已用的字体</vt:lpstr>
      </vt:variant>
      <vt:variant>
        <vt:i4>17</vt:i4>
      </vt:variant>
      <vt:variant>
        <vt:lpstr>主题</vt:lpstr>
      </vt:variant>
      <vt:variant>
        <vt:i4>4</vt:i4>
      </vt:variant>
      <vt:variant>
        <vt:lpstr>幻灯片标题</vt:lpstr>
      </vt:variant>
      <vt:variant>
        <vt:i4>55</vt:i4>
      </vt:variant>
    </vt:vector>
  </HeadingPairs>
  <TitlesOfParts>
    <vt:vector size="76" baseType="lpstr">
      <vt:lpstr>Microsoft YaHei UI</vt:lpstr>
      <vt:lpstr>System</vt:lpstr>
      <vt:lpstr>等线</vt:lpstr>
      <vt:lpstr>黑体</vt:lpstr>
      <vt:lpstr>华文新魏</vt:lpstr>
      <vt:lpstr>微软雅黑</vt:lpstr>
      <vt:lpstr>造字工房力黑（非商用）常规体</vt:lpstr>
      <vt:lpstr>Arial</vt:lpstr>
      <vt:lpstr>Arial Black</vt:lpstr>
      <vt:lpstr>Calibri</vt:lpstr>
      <vt:lpstr>Calibri Light</vt:lpstr>
      <vt:lpstr>Consolas</vt:lpstr>
      <vt:lpstr>Impact</vt:lpstr>
      <vt:lpstr>Segoe UI</vt:lpstr>
      <vt:lpstr>Times New Roman</vt:lpstr>
      <vt:lpstr>Verdana</vt:lpstr>
      <vt:lpstr>Wingdings</vt:lpstr>
      <vt:lpstr>1_Office 主题​​</vt:lpstr>
      <vt:lpstr>Office 主题</vt:lpstr>
      <vt:lpstr>1_Office 主题</vt:lpstr>
      <vt:lpstr>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 钻井异常预警</vt:lpstr>
      <vt:lpstr> 1. 钻井事故预警</vt:lpstr>
      <vt:lpstr> 1. 钻井事故预警</vt:lpstr>
      <vt:lpstr> 1. 钻井事故预警</vt:lpstr>
      <vt:lpstr> 1. 钻井事故预警</vt:lpstr>
      <vt:lpstr> 1. 钻井事故预警</vt:lpstr>
      <vt:lpstr>下一步计划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钻井事故预测工作进展</vt:lpstr>
      <vt:lpstr>前期工作</vt:lpstr>
      <vt:lpstr>前期工作</vt:lpstr>
      <vt:lpstr>近期工作</vt:lpstr>
      <vt:lpstr>数据分析</vt:lpstr>
      <vt:lpstr>关键问题</vt:lpstr>
      <vt:lpstr>检测方法</vt:lpstr>
      <vt:lpstr>试验结果</vt:lpstr>
      <vt:lpstr>试验结果</vt:lpstr>
      <vt:lpstr>试验结果</vt:lpstr>
      <vt:lpstr>改进1：重构特征</vt:lpstr>
      <vt:lpstr>改进2：高维特征分解</vt:lpstr>
      <vt:lpstr>下一步工作</vt:lpstr>
      <vt:lpstr>汇报</vt:lpstr>
      <vt:lpstr>上周工作</vt:lpstr>
      <vt:lpstr>油田钻井大数据分析与预测</vt:lpstr>
      <vt:lpstr>油田钻井大数据分析与预测</vt:lpstr>
      <vt:lpstr>油田钻井大数据分析与预测</vt:lpstr>
      <vt:lpstr>油田钻井大数据分析与预测</vt:lpstr>
      <vt:lpstr>2. 油田钻井大数据分析与预测相关</vt:lpstr>
      <vt:lpstr>下一步计划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Coco</dc:creator>
  <cp:lastModifiedBy>coco zka</cp:lastModifiedBy>
  <cp:revision>174</cp:revision>
  <dcterms:created xsi:type="dcterms:W3CDTF">2019-06-19T02:08:00Z</dcterms:created>
  <dcterms:modified xsi:type="dcterms:W3CDTF">2020-05-11T13:01:04Z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